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2C0709-5012-42CB-9DAC-31ABD49B1A2F}">
          <p14:sldIdLst>
            <p14:sldId id="256"/>
          </p14:sldIdLst>
        </p14:section>
        <p14:section name="Раздел без заголовка" id="{4350A6FE-5740-4287-A966-4A182BF46935}">
          <p14:sldIdLst>
            <p14:sldId id="257"/>
            <p14:sldId id="258"/>
            <p14:sldId id="265"/>
            <p14:sldId id="266"/>
            <p14:sldId id="267"/>
            <p14:sldId id="26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0"/>
  </p:normalViewPr>
  <p:slideViewPr>
    <p:cSldViewPr>
      <p:cViewPr varScale="1">
        <p:scale>
          <a:sx n="111" d="100"/>
          <a:sy n="111" d="100"/>
        </p:scale>
        <p:origin x="19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terina\Downloads\Prilozhenie_k_regionalnoj_programm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жилищного фонда по годам эксплуатации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 1'!$C$15505:$E$15505</c:f>
              <c:strCache>
                <c:ptCount val="3"/>
                <c:pt idx="0">
                  <c:v>срок эксплуатации МКД менее 10 лет</c:v>
                </c:pt>
                <c:pt idx="1">
                  <c:v>срок эксплуатации МКД более 25 лет</c:v>
                </c:pt>
                <c:pt idx="2">
                  <c:v>срок эксплуатации МКД от 10 до 24 лет</c:v>
                </c:pt>
              </c:strCache>
            </c:strRef>
          </c:cat>
          <c:val>
            <c:numRef>
              <c:f>'Лист 1'!$C$15506:$E$15506</c:f>
              <c:numCache>
                <c:formatCode>General</c:formatCode>
                <c:ptCount val="3"/>
                <c:pt idx="0">
                  <c:v>850</c:v>
                </c:pt>
                <c:pt idx="1">
                  <c:v>13330</c:v>
                </c:pt>
                <c:pt idx="2">
                  <c:v>1593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МКД в программе по количеству этажей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6582569927508426"/>
          <c:y val="3.1129867105698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1"/>
            <c:bubble3D val="0"/>
            <c:explosion val="7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2"/>
            <c:bubble3D val="0"/>
            <c:explosion val="12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Lbls>
            <c:dLbl>
              <c:idx val="0"/>
              <c:layout>
                <c:manualLayout>
                  <c:x val="0.14166666666666666"/>
                  <c:y val="-0.157407407407407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500000000000003"/>
                  <c:y val="8.33333333333333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 1'!$C$15511:$E$15511</c:f>
              <c:strCache>
                <c:ptCount val="3"/>
                <c:pt idx="0">
                  <c:v>2х этажные дома</c:v>
                </c:pt>
                <c:pt idx="1">
                  <c:v>дома без лифта от 3х этажей</c:v>
                </c:pt>
                <c:pt idx="2">
                  <c:v>дома с лифтами</c:v>
                </c:pt>
              </c:strCache>
            </c:strRef>
          </c:cat>
          <c:val>
            <c:numRef>
              <c:f>'Лист 1'!$C$15512:$E$15512</c:f>
              <c:numCache>
                <c:formatCode>General</c:formatCode>
                <c:ptCount val="3"/>
                <c:pt idx="0">
                  <c:v>7433</c:v>
                </c:pt>
                <c:pt idx="1">
                  <c:v>6011</c:v>
                </c:pt>
                <c:pt idx="2">
                  <c:v>2329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37BEC-D564-4387-B251-D55BC8B775E5}" type="doc">
      <dgm:prSet loTypeId="urn:microsoft.com/office/officeart/2005/8/layout/hProcess7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4C0DF4-19A2-46D3-A097-C56C84598200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817D3A28-331E-4FDD-A6CF-B2F48150B871}" type="parTrans" cxnId="{FF679D98-806A-41E0-8E80-A51A3243EFA2}">
      <dgm:prSet/>
      <dgm:spPr/>
      <dgm:t>
        <a:bodyPr/>
        <a:lstStyle/>
        <a:p>
          <a:endParaRPr lang="ru-RU"/>
        </a:p>
      </dgm:t>
    </dgm:pt>
    <dgm:pt modelId="{0B33817E-EE81-44A7-8595-FECE207B761E}" type="sibTrans" cxnId="{FF679D98-806A-41E0-8E80-A51A3243EFA2}">
      <dgm:prSet/>
      <dgm:spPr/>
      <dgm:t>
        <a:bodyPr/>
        <a:lstStyle/>
        <a:p>
          <a:endParaRPr lang="ru-RU"/>
        </a:p>
      </dgm:t>
    </dgm:pt>
    <dgm:pt modelId="{0A1A3085-742C-49A7-9362-8217818E2D46}">
      <dgm:prSet phldrT="[Текст]" custT="1"/>
      <dgm:spPr/>
      <dgm:t>
        <a:bodyPr/>
        <a:lstStyle/>
        <a:p>
          <a:endParaRPr lang="ru-RU" sz="1400" b="1" dirty="0" smtClean="0"/>
        </a:p>
        <a:p>
          <a:endParaRPr lang="ru-RU" sz="1400" b="1" dirty="0" smtClean="0"/>
        </a:p>
        <a:p>
          <a:endParaRPr lang="ru-RU" sz="1400" b="1" dirty="0" smtClean="0"/>
        </a:p>
        <a:p>
          <a:endParaRPr lang="ru-RU" sz="800" b="1" dirty="0" smtClean="0"/>
        </a:p>
        <a:p>
          <a:r>
            <a:rPr lang="ru-RU" sz="1400" b="1" dirty="0" smtClean="0"/>
            <a:t>Установлены:</a:t>
          </a:r>
        </a:p>
        <a:p>
          <a:r>
            <a:rPr lang="ru-RU" sz="1300" dirty="0" smtClean="0"/>
            <a:t>1. требования к региональным системам капитального ремонта;</a:t>
          </a:r>
        </a:p>
        <a:p>
          <a:r>
            <a:rPr lang="ru-RU" sz="1300" dirty="0" smtClean="0"/>
            <a:t>2.  методика расчета минимального размера взноса</a:t>
          </a:r>
        </a:p>
        <a:p>
          <a:r>
            <a:rPr lang="ru-RU" sz="1300" dirty="0" smtClean="0"/>
            <a:t>3. методика по созданию Региональных операторов</a:t>
          </a:r>
        </a:p>
        <a:p>
          <a:r>
            <a:rPr lang="ru-RU" sz="1300" dirty="0" smtClean="0"/>
            <a:t>4. методика по разработке региональных программ капитального ремонта</a:t>
          </a:r>
        </a:p>
      </dgm:t>
    </dgm:pt>
    <dgm:pt modelId="{1C30D08C-0FAA-46E6-ABFF-EA38C9086264}" type="parTrans" cxnId="{CF2636EF-BA33-4BF4-938E-CC14D6033A22}">
      <dgm:prSet/>
      <dgm:spPr/>
      <dgm:t>
        <a:bodyPr/>
        <a:lstStyle/>
        <a:p>
          <a:endParaRPr lang="ru-RU"/>
        </a:p>
      </dgm:t>
    </dgm:pt>
    <dgm:pt modelId="{25F3FCCD-330B-496E-A5A5-4D4A8E840E8A}" type="sibTrans" cxnId="{CF2636EF-BA33-4BF4-938E-CC14D6033A22}">
      <dgm:prSet/>
      <dgm:spPr/>
      <dgm:t>
        <a:bodyPr/>
        <a:lstStyle/>
        <a:p>
          <a:endParaRPr lang="ru-RU"/>
        </a:p>
      </dgm:t>
    </dgm:pt>
    <dgm:pt modelId="{14134713-DBDF-402B-938B-4998E3A3F3A3}">
      <dgm:prSet phldrT="[Текст]"/>
      <dgm:spPr/>
      <dgm:t>
        <a:bodyPr/>
        <a:lstStyle/>
        <a:p>
          <a:r>
            <a:rPr lang="ru-RU" dirty="0" smtClean="0"/>
            <a:t>Уровень субъекта РФ</a:t>
          </a:r>
          <a:endParaRPr lang="ru-RU" dirty="0"/>
        </a:p>
      </dgm:t>
    </dgm:pt>
    <dgm:pt modelId="{782E5C8A-BF49-4C1D-9355-AA6FEBC539CE}" type="parTrans" cxnId="{3256EDAB-39B5-492F-8BDB-8A16EBA6161E}">
      <dgm:prSet/>
      <dgm:spPr/>
      <dgm:t>
        <a:bodyPr/>
        <a:lstStyle/>
        <a:p>
          <a:endParaRPr lang="ru-RU"/>
        </a:p>
      </dgm:t>
    </dgm:pt>
    <dgm:pt modelId="{46BE040A-8430-4BE9-AE51-6B9260843BB2}" type="sibTrans" cxnId="{3256EDAB-39B5-492F-8BDB-8A16EBA6161E}">
      <dgm:prSet/>
      <dgm:spPr/>
      <dgm:t>
        <a:bodyPr/>
        <a:lstStyle/>
        <a:p>
          <a:endParaRPr lang="ru-RU"/>
        </a:p>
      </dgm:t>
    </dgm:pt>
    <dgm:pt modelId="{C53EA135-8C00-42ED-B316-C66B46000FC7}">
      <dgm:prSet phldrT="[Текст]"/>
      <dgm:spPr/>
      <dgm:t>
        <a:bodyPr/>
        <a:lstStyle/>
        <a:p>
          <a:r>
            <a:rPr lang="ru-RU" dirty="0" smtClean="0"/>
            <a:t>Уровень органов местного самоуправления</a:t>
          </a:r>
          <a:endParaRPr lang="ru-RU" dirty="0"/>
        </a:p>
      </dgm:t>
    </dgm:pt>
    <dgm:pt modelId="{4E463BB5-AA0F-47F6-ACAE-ADF849FCBFD6}" type="parTrans" cxnId="{59E2E372-4579-4303-ADA1-88FAE79C8646}">
      <dgm:prSet/>
      <dgm:spPr/>
      <dgm:t>
        <a:bodyPr/>
        <a:lstStyle/>
        <a:p>
          <a:endParaRPr lang="ru-RU"/>
        </a:p>
      </dgm:t>
    </dgm:pt>
    <dgm:pt modelId="{BA81FAE1-1635-4A45-8F0C-A127A8B6117D}" type="sibTrans" cxnId="{59E2E372-4579-4303-ADA1-88FAE79C8646}">
      <dgm:prSet/>
      <dgm:spPr/>
      <dgm:t>
        <a:bodyPr/>
        <a:lstStyle/>
        <a:p>
          <a:endParaRPr lang="ru-RU"/>
        </a:p>
      </dgm:t>
    </dgm:pt>
    <dgm:pt modelId="{243EB636-0225-4053-876E-0C1A21A84E32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1. Организована работа по оценке технического состояния МКД</a:t>
          </a:r>
        </a:p>
        <a:p>
          <a:endParaRPr lang="ru-RU" dirty="0" smtClean="0"/>
        </a:p>
        <a:p>
          <a:r>
            <a:rPr lang="ru-RU" dirty="0" smtClean="0"/>
            <a:t>2. Сформированы перечни многоквартирных домов для включения в региональную программу капитального ремонта</a:t>
          </a:r>
        </a:p>
      </dgm:t>
    </dgm:pt>
    <dgm:pt modelId="{13CB7F77-1BF3-4772-B4DA-8AA17C1D0BAE}" type="parTrans" cxnId="{5AE47E63-5EF7-42AA-9F87-47DBC791D896}">
      <dgm:prSet/>
      <dgm:spPr/>
      <dgm:t>
        <a:bodyPr/>
        <a:lstStyle/>
        <a:p>
          <a:endParaRPr lang="ru-RU"/>
        </a:p>
      </dgm:t>
    </dgm:pt>
    <dgm:pt modelId="{78BF66B2-2684-4238-B8C7-AFDD628DCA33}" type="sibTrans" cxnId="{5AE47E63-5EF7-42AA-9F87-47DBC791D896}">
      <dgm:prSet/>
      <dgm:spPr/>
      <dgm:t>
        <a:bodyPr/>
        <a:lstStyle/>
        <a:p>
          <a:endParaRPr lang="ru-RU"/>
        </a:p>
      </dgm:t>
    </dgm:pt>
    <dgm:pt modelId="{7D07A5B9-9BF0-43D2-8EA0-63E3965F4379}">
      <dgm:prSet/>
      <dgm:spPr/>
      <dgm:t>
        <a:bodyPr/>
        <a:lstStyle/>
        <a:p>
          <a:endParaRPr lang="ru-RU" dirty="0" smtClean="0"/>
        </a:p>
      </dgm:t>
    </dgm:pt>
    <dgm:pt modelId="{CD693B63-85B5-4907-99A4-DACA4050C504}" type="parTrans" cxnId="{1DE4F8D3-4A6D-426A-AD62-45A03B7F2511}">
      <dgm:prSet/>
      <dgm:spPr/>
      <dgm:t>
        <a:bodyPr/>
        <a:lstStyle/>
        <a:p>
          <a:endParaRPr lang="ru-RU"/>
        </a:p>
      </dgm:t>
    </dgm:pt>
    <dgm:pt modelId="{1D6D4DCE-98A8-4E84-8E5B-D8AC4E7E0D76}" type="sibTrans" cxnId="{1DE4F8D3-4A6D-426A-AD62-45A03B7F2511}">
      <dgm:prSet/>
      <dgm:spPr/>
      <dgm:t>
        <a:bodyPr/>
        <a:lstStyle/>
        <a:p>
          <a:endParaRPr lang="ru-RU"/>
        </a:p>
      </dgm:t>
    </dgm:pt>
    <dgm:pt modelId="{7315EA41-281B-4FF5-A049-FE570CAA75E8}">
      <dgm:prSet phldrT="[Текст]"/>
      <dgm:spPr/>
      <dgm:t>
        <a:bodyPr/>
        <a:lstStyle/>
        <a:p>
          <a:r>
            <a:rPr lang="en-US" b="1" dirty="0" smtClean="0"/>
            <a:t>I. </a:t>
          </a:r>
          <a:r>
            <a:rPr lang="ru-RU" b="1" dirty="0" smtClean="0"/>
            <a:t>Приняты:</a:t>
          </a:r>
        </a:p>
        <a:p>
          <a:r>
            <a:rPr lang="ru-RU" dirty="0" smtClean="0"/>
            <a:t>1. </a:t>
          </a:r>
          <a:r>
            <a:rPr lang="ru-RU" b="1" dirty="0" smtClean="0"/>
            <a:t>Закон края </a:t>
          </a:r>
          <a:r>
            <a:rPr lang="ru-RU" dirty="0" smtClean="0"/>
            <a:t>«Об организации проведения капитального ремонта общего имущества в многоквартирных домах, расположенных на территории Красноярского края»</a:t>
          </a:r>
        </a:p>
        <a:p>
          <a:endParaRPr lang="ru-RU" b="1" dirty="0" smtClean="0"/>
        </a:p>
        <a:p>
          <a:r>
            <a:rPr lang="ru-RU" b="1" dirty="0" smtClean="0"/>
            <a:t>2. Региональная программа капитального ремонта на 2014-2043гг.</a:t>
          </a:r>
        </a:p>
        <a:p>
          <a:endParaRPr lang="ru-RU" dirty="0" smtClean="0"/>
        </a:p>
        <a:p>
          <a:r>
            <a:rPr lang="ru-RU" b="1" dirty="0" smtClean="0"/>
            <a:t>3. Постановления Правительства края</a:t>
          </a:r>
          <a:r>
            <a:rPr lang="ru-RU" dirty="0" smtClean="0"/>
            <a:t>, устанавливающие:</a:t>
          </a:r>
        </a:p>
        <a:p>
          <a:r>
            <a:rPr lang="ru-RU" dirty="0" smtClean="0"/>
            <a:t>3.1. минимальный размер взноса</a:t>
          </a:r>
        </a:p>
        <a:p>
          <a:r>
            <a:rPr lang="ru-RU" dirty="0" smtClean="0"/>
            <a:t>3.2.  порядок проведения мониторинга технического состояния многоквартирных домов</a:t>
          </a:r>
        </a:p>
        <a:p>
          <a:r>
            <a:rPr lang="ru-RU" dirty="0" smtClean="0"/>
            <a:t>3.3. порядок осуществления контроля за целевым расходованием денежных средств, сформированных за счет взносов на капитальный ремонт, и обеспечением сохранности этих средств</a:t>
          </a:r>
        </a:p>
        <a:p>
          <a:r>
            <a:rPr lang="ru-RU" dirty="0" smtClean="0"/>
            <a:t>3.4. порядок ведения реестров уведомлений, реестров специальных счетов органом жилищного надзора</a:t>
          </a:r>
        </a:p>
        <a:p>
          <a:endParaRPr lang="ru-RU" dirty="0" smtClean="0"/>
        </a:p>
        <a:p>
          <a:r>
            <a:rPr lang="en-US" b="1" dirty="0" smtClean="0"/>
            <a:t>II. </a:t>
          </a:r>
          <a:r>
            <a:rPr lang="ru-RU" b="1" dirty="0" smtClean="0"/>
            <a:t>Создан региональный оператор – Региональный фонд капитального ремонта многоквартирных домов на территории Красноярского края</a:t>
          </a:r>
          <a:endParaRPr lang="ru-RU" b="1" dirty="0"/>
        </a:p>
      </dgm:t>
    </dgm:pt>
    <dgm:pt modelId="{16027ED6-CBAE-49B5-A627-D981B5EDFA13}" type="sibTrans" cxnId="{B51C7E64-CE66-41BD-92A2-5EB99642EA32}">
      <dgm:prSet/>
      <dgm:spPr/>
      <dgm:t>
        <a:bodyPr/>
        <a:lstStyle/>
        <a:p>
          <a:endParaRPr lang="ru-RU"/>
        </a:p>
      </dgm:t>
    </dgm:pt>
    <dgm:pt modelId="{6EF7BF65-5E05-4A35-AF62-ACD44262A1D8}" type="parTrans" cxnId="{B51C7E64-CE66-41BD-92A2-5EB99642EA32}">
      <dgm:prSet/>
      <dgm:spPr/>
      <dgm:t>
        <a:bodyPr/>
        <a:lstStyle/>
        <a:p>
          <a:endParaRPr lang="ru-RU"/>
        </a:p>
      </dgm:t>
    </dgm:pt>
    <dgm:pt modelId="{290EC39D-C3BE-47EF-BF59-C48C78A4D8E2}" type="pres">
      <dgm:prSet presAssocID="{C0E37BEC-D564-4387-B251-D55BC8B77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1F7E5-88CA-47B7-BA9D-C8D631EC1285}" type="pres">
      <dgm:prSet presAssocID="{FD4C0DF4-19A2-46D3-A097-C56C84598200}" presName="compositeNode" presStyleCnt="0">
        <dgm:presLayoutVars>
          <dgm:bulletEnabled val="1"/>
        </dgm:presLayoutVars>
      </dgm:prSet>
      <dgm:spPr/>
    </dgm:pt>
    <dgm:pt modelId="{6CAA77B9-C1FA-42B7-A865-C9ED5CEC3639}" type="pres">
      <dgm:prSet presAssocID="{FD4C0DF4-19A2-46D3-A097-C56C84598200}" presName="bgRect" presStyleLbl="node1" presStyleIdx="0" presStyleCnt="3" custScaleX="57195" custScaleY="92398" custLinFactNeighborX="-98" custLinFactNeighborY="568"/>
      <dgm:spPr/>
      <dgm:t>
        <a:bodyPr/>
        <a:lstStyle/>
        <a:p>
          <a:endParaRPr lang="ru-RU"/>
        </a:p>
      </dgm:t>
    </dgm:pt>
    <dgm:pt modelId="{6B59AB76-CD7A-4E1B-9DB3-C0A66CABE564}" type="pres">
      <dgm:prSet presAssocID="{FD4C0DF4-19A2-46D3-A097-C56C8459820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C2-DBC7-470B-9748-3BA862BAEBB4}" type="pres">
      <dgm:prSet presAssocID="{FD4C0DF4-19A2-46D3-A097-C56C8459820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1369E-07EF-4FA8-A028-5A8290DDF4B1}" type="pres">
      <dgm:prSet presAssocID="{0B33817E-EE81-44A7-8595-FECE207B761E}" presName="hSp" presStyleCnt="0"/>
      <dgm:spPr/>
    </dgm:pt>
    <dgm:pt modelId="{D6E3B012-5FE0-4B30-8EDE-E24CBD08D8AE}" type="pres">
      <dgm:prSet presAssocID="{0B33817E-EE81-44A7-8595-FECE207B761E}" presName="vProcSp" presStyleCnt="0"/>
      <dgm:spPr/>
    </dgm:pt>
    <dgm:pt modelId="{FB0C93F4-87ED-4102-B38A-FB92FDA8F83B}" type="pres">
      <dgm:prSet presAssocID="{0B33817E-EE81-44A7-8595-FECE207B761E}" presName="vSp1" presStyleCnt="0"/>
      <dgm:spPr/>
    </dgm:pt>
    <dgm:pt modelId="{53C2A714-E1FC-4F1F-ACB3-314CC97568BD}" type="pres">
      <dgm:prSet presAssocID="{0B33817E-EE81-44A7-8595-FECE207B761E}" presName="simulatedConn" presStyleLbl="solidFgAcc1" presStyleIdx="0" presStyleCnt="2" custLinFactY="100000" custLinFactNeighborX="13111" custLinFactNeighborY="156160"/>
      <dgm:spPr/>
    </dgm:pt>
    <dgm:pt modelId="{54AEE1AA-FDA7-4E39-95CD-8840666F674B}" type="pres">
      <dgm:prSet presAssocID="{0B33817E-EE81-44A7-8595-FECE207B761E}" presName="vSp2" presStyleCnt="0"/>
      <dgm:spPr/>
    </dgm:pt>
    <dgm:pt modelId="{ADBC210B-731C-4501-8568-126124EA82D4}" type="pres">
      <dgm:prSet presAssocID="{0B33817E-EE81-44A7-8595-FECE207B761E}" presName="sibTrans" presStyleCnt="0"/>
      <dgm:spPr/>
    </dgm:pt>
    <dgm:pt modelId="{2E54B4EA-6329-4D19-8CDD-3345DAD372DF}" type="pres">
      <dgm:prSet presAssocID="{14134713-DBDF-402B-938B-4998E3A3F3A3}" presName="compositeNode" presStyleCnt="0">
        <dgm:presLayoutVars>
          <dgm:bulletEnabled val="1"/>
        </dgm:presLayoutVars>
      </dgm:prSet>
      <dgm:spPr/>
    </dgm:pt>
    <dgm:pt modelId="{DBC6BF57-1825-4905-8596-3804E3D23B6D}" type="pres">
      <dgm:prSet presAssocID="{14134713-DBDF-402B-938B-4998E3A3F3A3}" presName="bgRect" presStyleLbl="node1" presStyleIdx="1" presStyleCnt="3" custScaleY="98345" custLinFactNeighborX="-35" custLinFactNeighborY="-243"/>
      <dgm:spPr/>
      <dgm:t>
        <a:bodyPr/>
        <a:lstStyle/>
        <a:p>
          <a:endParaRPr lang="ru-RU"/>
        </a:p>
      </dgm:t>
    </dgm:pt>
    <dgm:pt modelId="{F753C753-615E-456D-A43B-14E0618EE363}" type="pres">
      <dgm:prSet presAssocID="{14134713-DBDF-402B-938B-4998E3A3F3A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B82-7FC7-452B-AB74-49E3A6059DAD}" type="pres">
      <dgm:prSet presAssocID="{14134713-DBDF-402B-938B-4998E3A3F3A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DCE0E-4EC5-4659-B550-4756C69BEC9C}" type="pres">
      <dgm:prSet presAssocID="{46BE040A-8430-4BE9-AE51-6B9260843BB2}" presName="hSp" presStyleCnt="0"/>
      <dgm:spPr/>
    </dgm:pt>
    <dgm:pt modelId="{D7609A6B-EDC9-441B-98C2-1EED231DBAAA}" type="pres">
      <dgm:prSet presAssocID="{46BE040A-8430-4BE9-AE51-6B9260843BB2}" presName="vProcSp" presStyleCnt="0"/>
      <dgm:spPr/>
    </dgm:pt>
    <dgm:pt modelId="{160C6472-3C2E-4BD4-9C6E-81C5BF30A39A}" type="pres">
      <dgm:prSet presAssocID="{46BE040A-8430-4BE9-AE51-6B9260843BB2}" presName="vSp1" presStyleCnt="0"/>
      <dgm:spPr/>
    </dgm:pt>
    <dgm:pt modelId="{E01D34A7-D623-40F5-83A3-BEF226122D8C}" type="pres">
      <dgm:prSet presAssocID="{46BE040A-8430-4BE9-AE51-6B9260843BB2}" presName="simulatedConn" presStyleLbl="solidFgAcc1" presStyleIdx="1" presStyleCnt="2" custLinFactY="100000" custLinFactNeighborX="8238" custLinFactNeighborY="166063"/>
      <dgm:spPr/>
    </dgm:pt>
    <dgm:pt modelId="{E8D00A29-8C9F-4D6B-A097-9E0C137A4CBE}" type="pres">
      <dgm:prSet presAssocID="{46BE040A-8430-4BE9-AE51-6B9260843BB2}" presName="vSp2" presStyleCnt="0"/>
      <dgm:spPr/>
    </dgm:pt>
    <dgm:pt modelId="{B2494932-7F6B-437A-92CB-7AEF2B0E7B5E}" type="pres">
      <dgm:prSet presAssocID="{46BE040A-8430-4BE9-AE51-6B9260843BB2}" presName="sibTrans" presStyleCnt="0"/>
      <dgm:spPr/>
    </dgm:pt>
    <dgm:pt modelId="{1B72E5D7-66F7-4A4D-9E3B-FCDEE842E107}" type="pres">
      <dgm:prSet presAssocID="{C53EA135-8C00-42ED-B316-C66B46000FC7}" presName="compositeNode" presStyleCnt="0">
        <dgm:presLayoutVars>
          <dgm:bulletEnabled val="1"/>
        </dgm:presLayoutVars>
      </dgm:prSet>
      <dgm:spPr/>
    </dgm:pt>
    <dgm:pt modelId="{22970AFE-1B34-4BA6-B873-61C65005FCC3}" type="pres">
      <dgm:prSet presAssocID="{C53EA135-8C00-42ED-B316-C66B46000FC7}" presName="bgRect" presStyleLbl="node1" presStyleIdx="2" presStyleCnt="3" custScaleX="41338" custScaleY="94671" custLinFactNeighborX="194" custLinFactNeighborY="-243"/>
      <dgm:spPr/>
      <dgm:t>
        <a:bodyPr/>
        <a:lstStyle/>
        <a:p>
          <a:endParaRPr lang="ru-RU"/>
        </a:p>
      </dgm:t>
    </dgm:pt>
    <dgm:pt modelId="{C7281CE9-8770-4134-9342-9EFA9BADC41F}" type="pres">
      <dgm:prSet presAssocID="{C53EA135-8C00-42ED-B316-C66B46000FC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9DDEE-7135-4705-B9AD-0D903847A984}" type="pres">
      <dgm:prSet presAssocID="{C53EA135-8C00-42ED-B316-C66B46000FC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47E63-5EF7-42AA-9F87-47DBC791D896}" srcId="{C53EA135-8C00-42ED-B316-C66B46000FC7}" destId="{243EB636-0225-4053-876E-0C1A21A84E32}" srcOrd="0" destOrd="0" parTransId="{13CB7F77-1BF3-4772-B4DA-8AA17C1D0BAE}" sibTransId="{78BF66B2-2684-4238-B8C7-AFDD628DCA33}"/>
    <dgm:cxn modelId="{08B4B02C-07E5-4244-BCDF-14D3B2CCFBCC}" type="presOf" srcId="{7315EA41-281B-4FF5-A049-FE570CAA75E8}" destId="{36E24B82-7FC7-452B-AB74-49E3A6059DAD}" srcOrd="0" destOrd="0" presId="urn:microsoft.com/office/officeart/2005/8/layout/hProcess7"/>
    <dgm:cxn modelId="{E08C9792-133B-42AF-B22C-1CAEA0C2EB3D}" type="presOf" srcId="{C53EA135-8C00-42ED-B316-C66B46000FC7}" destId="{22970AFE-1B34-4BA6-B873-61C65005FCC3}" srcOrd="0" destOrd="0" presId="urn:microsoft.com/office/officeart/2005/8/layout/hProcess7"/>
    <dgm:cxn modelId="{10EB4D6D-4CE4-4B55-B0AD-6E95594EB9CD}" type="presOf" srcId="{FD4C0DF4-19A2-46D3-A097-C56C84598200}" destId="{6B59AB76-CD7A-4E1B-9DB3-C0A66CABE564}" srcOrd="1" destOrd="0" presId="urn:microsoft.com/office/officeart/2005/8/layout/hProcess7"/>
    <dgm:cxn modelId="{FF679D98-806A-41E0-8E80-A51A3243EFA2}" srcId="{C0E37BEC-D564-4387-B251-D55BC8B775E5}" destId="{FD4C0DF4-19A2-46D3-A097-C56C84598200}" srcOrd="0" destOrd="0" parTransId="{817D3A28-331E-4FDD-A6CF-B2F48150B871}" sibTransId="{0B33817E-EE81-44A7-8595-FECE207B761E}"/>
    <dgm:cxn modelId="{CF2636EF-BA33-4BF4-938E-CC14D6033A22}" srcId="{FD4C0DF4-19A2-46D3-A097-C56C84598200}" destId="{0A1A3085-742C-49A7-9362-8217818E2D46}" srcOrd="0" destOrd="0" parTransId="{1C30D08C-0FAA-46E6-ABFF-EA38C9086264}" sibTransId="{25F3FCCD-330B-496E-A5A5-4D4A8E840E8A}"/>
    <dgm:cxn modelId="{311A12B9-A56F-45B9-A02B-9887EC675E85}" type="presOf" srcId="{C53EA135-8C00-42ED-B316-C66B46000FC7}" destId="{C7281CE9-8770-4134-9342-9EFA9BADC41F}" srcOrd="1" destOrd="0" presId="urn:microsoft.com/office/officeart/2005/8/layout/hProcess7"/>
    <dgm:cxn modelId="{4691CF24-1943-41BC-B7D0-9E550E35DDE4}" type="presOf" srcId="{FD4C0DF4-19A2-46D3-A097-C56C84598200}" destId="{6CAA77B9-C1FA-42B7-A865-C9ED5CEC3639}" srcOrd="0" destOrd="0" presId="urn:microsoft.com/office/officeart/2005/8/layout/hProcess7"/>
    <dgm:cxn modelId="{56F392F8-2361-429D-826E-FD65017EE335}" type="presOf" srcId="{0A1A3085-742C-49A7-9362-8217818E2D46}" destId="{2C1733C2-DBC7-470B-9748-3BA862BAEBB4}" srcOrd="0" destOrd="0" presId="urn:microsoft.com/office/officeart/2005/8/layout/hProcess7"/>
    <dgm:cxn modelId="{1DE4F8D3-4A6D-426A-AD62-45A03B7F2511}" srcId="{14134713-DBDF-402B-938B-4998E3A3F3A3}" destId="{7D07A5B9-9BF0-43D2-8EA0-63E3965F4379}" srcOrd="1" destOrd="0" parTransId="{CD693B63-85B5-4907-99A4-DACA4050C504}" sibTransId="{1D6D4DCE-98A8-4E84-8E5B-D8AC4E7E0D76}"/>
    <dgm:cxn modelId="{B8C5887D-4B86-440E-9FD3-9C9559D65322}" type="presOf" srcId="{14134713-DBDF-402B-938B-4998E3A3F3A3}" destId="{DBC6BF57-1825-4905-8596-3804E3D23B6D}" srcOrd="0" destOrd="0" presId="urn:microsoft.com/office/officeart/2005/8/layout/hProcess7"/>
    <dgm:cxn modelId="{94A0E799-1290-4E4A-8696-224BA81BC6BC}" type="presOf" srcId="{7D07A5B9-9BF0-43D2-8EA0-63E3965F4379}" destId="{36E24B82-7FC7-452B-AB74-49E3A6059DAD}" srcOrd="0" destOrd="1" presId="urn:microsoft.com/office/officeart/2005/8/layout/hProcess7"/>
    <dgm:cxn modelId="{D4BE61BF-646F-4F47-838F-3E4A10970EA0}" type="presOf" srcId="{243EB636-0225-4053-876E-0C1A21A84E32}" destId="{DAD9DDEE-7135-4705-B9AD-0D903847A984}" srcOrd="0" destOrd="0" presId="urn:microsoft.com/office/officeart/2005/8/layout/hProcess7"/>
    <dgm:cxn modelId="{5EEE92F1-1EDC-49AC-86C0-C8C51FB08583}" type="presOf" srcId="{14134713-DBDF-402B-938B-4998E3A3F3A3}" destId="{F753C753-615E-456D-A43B-14E0618EE363}" srcOrd="1" destOrd="0" presId="urn:microsoft.com/office/officeart/2005/8/layout/hProcess7"/>
    <dgm:cxn modelId="{F99BAC96-BA13-470E-B863-B519EDD4D372}" type="presOf" srcId="{C0E37BEC-D564-4387-B251-D55BC8B775E5}" destId="{290EC39D-C3BE-47EF-BF59-C48C78A4D8E2}" srcOrd="0" destOrd="0" presId="urn:microsoft.com/office/officeart/2005/8/layout/hProcess7"/>
    <dgm:cxn modelId="{3256EDAB-39B5-492F-8BDB-8A16EBA6161E}" srcId="{C0E37BEC-D564-4387-B251-D55BC8B775E5}" destId="{14134713-DBDF-402B-938B-4998E3A3F3A3}" srcOrd="1" destOrd="0" parTransId="{782E5C8A-BF49-4C1D-9355-AA6FEBC539CE}" sibTransId="{46BE040A-8430-4BE9-AE51-6B9260843BB2}"/>
    <dgm:cxn modelId="{B51C7E64-CE66-41BD-92A2-5EB99642EA32}" srcId="{14134713-DBDF-402B-938B-4998E3A3F3A3}" destId="{7315EA41-281B-4FF5-A049-FE570CAA75E8}" srcOrd="0" destOrd="0" parTransId="{6EF7BF65-5E05-4A35-AF62-ACD44262A1D8}" sibTransId="{16027ED6-CBAE-49B5-A627-D981B5EDFA13}"/>
    <dgm:cxn modelId="{59E2E372-4579-4303-ADA1-88FAE79C8646}" srcId="{C0E37BEC-D564-4387-B251-D55BC8B775E5}" destId="{C53EA135-8C00-42ED-B316-C66B46000FC7}" srcOrd="2" destOrd="0" parTransId="{4E463BB5-AA0F-47F6-ACAE-ADF849FCBFD6}" sibTransId="{BA81FAE1-1635-4A45-8F0C-A127A8B6117D}"/>
    <dgm:cxn modelId="{A7EE4B06-B412-4524-88C5-2797424E15EC}" type="presParOf" srcId="{290EC39D-C3BE-47EF-BF59-C48C78A4D8E2}" destId="{1511F7E5-88CA-47B7-BA9D-C8D631EC1285}" srcOrd="0" destOrd="0" presId="urn:microsoft.com/office/officeart/2005/8/layout/hProcess7"/>
    <dgm:cxn modelId="{F895FD6E-AFA7-4B51-8237-687E6466C929}" type="presParOf" srcId="{1511F7E5-88CA-47B7-BA9D-C8D631EC1285}" destId="{6CAA77B9-C1FA-42B7-A865-C9ED5CEC3639}" srcOrd="0" destOrd="0" presId="urn:microsoft.com/office/officeart/2005/8/layout/hProcess7"/>
    <dgm:cxn modelId="{EBB247CD-039C-4868-821D-709AE025C193}" type="presParOf" srcId="{1511F7E5-88CA-47B7-BA9D-C8D631EC1285}" destId="{6B59AB76-CD7A-4E1B-9DB3-C0A66CABE564}" srcOrd="1" destOrd="0" presId="urn:microsoft.com/office/officeart/2005/8/layout/hProcess7"/>
    <dgm:cxn modelId="{9BAD556D-353F-447A-A3F2-2997791335FE}" type="presParOf" srcId="{1511F7E5-88CA-47B7-BA9D-C8D631EC1285}" destId="{2C1733C2-DBC7-470B-9748-3BA862BAEBB4}" srcOrd="2" destOrd="0" presId="urn:microsoft.com/office/officeart/2005/8/layout/hProcess7"/>
    <dgm:cxn modelId="{A3E8F543-94BC-4254-86AE-AA2A1C5BB9BE}" type="presParOf" srcId="{290EC39D-C3BE-47EF-BF59-C48C78A4D8E2}" destId="{4EC1369E-07EF-4FA8-A028-5A8290DDF4B1}" srcOrd="1" destOrd="0" presId="urn:microsoft.com/office/officeart/2005/8/layout/hProcess7"/>
    <dgm:cxn modelId="{41245059-6BD6-4065-AA4A-773BE15C67F6}" type="presParOf" srcId="{290EC39D-C3BE-47EF-BF59-C48C78A4D8E2}" destId="{D6E3B012-5FE0-4B30-8EDE-E24CBD08D8AE}" srcOrd="2" destOrd="0" presId="urn:microsoft.com/office/officeart/2005/8/layout/hProcess7"/>
    <dgm:cxn modelId="{A177C4D0-8E20-4C64-97FC-4149EDA76EB9}" type="presParOf" srcId="{D6E3B012-5FE0-4B30-8EDE-E24CBD08D8AE}" destId="{FB0C93F4-87ED-4102-B38A-FB92FDA8F83B}" srcOrd="0" destOrd="0" presId="urn:microsoft.com/office/officeart/2005/8/layout/hProcess7"/>
    <dgm:cxn modelId="{BABFF712-80E6-4059-97A5-A3133ECC19E0}" type="presParOf" srcId="{D6E3B012-5FE0-4B30-8EDE-E24CBD08D8AE}" destId="{53C2A714-E1FC-4F1F-ACB3-314CC97568BD}" srcOrd="1" destOrd="0" presId="urn:microsoft.com/office/officeart/2005/8/layout/hProcess7"/>
    <dgm:cxn modelId="{CB50FCEB-19D9-441D-906A-C2E714ECE324}" type="presParOf" srcId="{D6E3B012-5FE0-4B30-8EDE-E24CBD08D8AE}" destId="{54AEE1AA-FDA7-4E39-95CD-8840666F674B}" srcOrd="2" destOrd="0" presId="urn:microsoft.com/office/officeart/2005/8/layout/hProcess7"/>
    <dgm:cxn modelId="{BD80C107-D2E9-42EA-9F70-DEBFE6AFEACD}" type="presParOf" srcId="{290EC39D-C3BE-47EF-BF59-C48C78A4D8E2}" destId="{ADBC210B-731C-4501-8568-126124EA82D4}" srcOrd="3" destOrd="0" presId="urn:microsoft.com/office/officeart/2005/8/layout/hProcess7"/>
    <dgm:cxn modelId="{3AF71D47-F48D-45F3-94B4-A5F5653E0762}" type="presParOf" srcId="{290EC39D-C3BE-47EF-BF59-C48C78A4D8E2}" destId="{2E54B4EA-6329-4D19-8CDD-3345DAD372DF}" srcOrd="4" destOrd="0" presId="urn:microsoft.com/office/officeart/2005/8/layout/hProcess7"/>
    <dgm:cxn modelId="{40A934A4-5EE2-4F54-91F9-126C6C33131A}" type="presParOf" srcId="{2E54B4EA-6329-4D19-8CDD-3345DAD372DF}" destId="{DBC6BF57-1825-4905-8596-3804E3D23B6D}" srcOrd="0" destOrd="0" presId="urn:microsoft.com/office/officeart/2005/8/layout/hProcess7"/>
    <dgm:cxn modelId="{2FA64683-3CC5-47F0-B0D0-C20638CF44B4}" type="presParOf" srcId="{2E54B4EA-6329-4D19-8CDD-3345DAD372DF}" destId="{F753C753-615E-456D-A43B-14E0618EE363}" srcOrd="1" destOrd="0" presId="urn:microsoft.com/office/officeart/2005/8/layout/hProcess7"/>
    <dgm:cxn modelId="{ABF46FAE-1E33-4EB1-B73E-6075659A0417}" type="presParOf" srcId="{2E54B4EA-6329-4D19-8CDD-3345DAD372DF}" destId="{36E24B82-7FC7-452B-AB74-49E3A6059DAD}" srcOrd="2" destOrd="0" presId="urn:microsoft.com/office/officeart/2005/8/layout/hProcess7"/>
    <dgm:cxn modelId="{E61C0F4E-639B-4911-BEBD-22CEDA474E7F}" type="presParOf" srcId="{290EC39D-C3BE-47EF-BF59-C48C78A4D8E2}" destId="{4C1DCE0E-4EC5-4659-B550-4756C69BEC9C}" srcOrd="5" destOrd="0" presId="urn:microsoft.com/office/officeart/2005/8/layout/hProcess7"/>
    <dgm:cxn modelId="{885313DD-548D-4043-BBDC-7A057B39EBF2}" type="presParOf" srcId="{290EC39D-C3BE-47EF-BF59-C48C78A4D8E2}" destId="{D7609A6B-EDC9-441B-98C2-1EED231DBAAA}" srcOrd="6" destOrd="0" presId="urn:microsoft.com/office/officeart/2005/8/layout/hProcess7"/>
    <dgm:cxn modelId="{CCE08D96-D12E-468F-905A-5E9C3E1C53A6}" type="presParOf" srcId="{D7609A6B-EDC9-441B-98C2-1EED231DBAAA}" destId="{160C6472-3C2E-4BD4-9C6E-81C5BF30A39A}" srcOrd="0" destOrd="0" presId="urn:microsoft.com/office/officeart/2005/8/layout/hProcess7"/>
    <dgm:cxn modelId="{FD33FD92-1969-4998-B7E6-D012785088B3}" type="presParOf" srcId="{D7609A6B-EDC9-441B-98C2-1EED231DBAAA}" destId="{E01D34A7-D623-40F5-83A3-BEF226122D8C}" srcOrd="1" destOrd="0" presId="urn:microsoft.com/office/officeart/2005/8/layout/hProcess7"/>
    <dgm:cxn modelId="{B4F0066B-75CA-47CF-807F-5747C6EF12BA}" type="presParOf" srcId="{D7609A6B-EDC9-441B-98C2-1EED231DBAAA}" destId="{E8D00A29-8C9F-4D6B-A097-9E0C137A4CBE}" srcOrd="2" destOrd="0" presId="urn:microsoft.com/office/officeart/2005/8/layout/hProcess7"/>
    <dgm:cxn modelId="{DEF6DD5B-04FA-46D5-BB8F-B34EFD932BAB}" type="presParOf" srcId="{290EC39D-C3BE-47EF-BF59-C48C78A4D8E2}" destId="{B2494932-7F6B-437A-92CB-7AEF2B0E7B5E}" srcOrd="7" destOrd="0" presId="urn:microsoft.com/office/officeart/2005/8/layout/hProcess7"/>
    <dgm:cxn modelId="{5534FBA7-A06F-4891-9A23-866093F499DC}" type="presParOf" srcId="{290EC39D-C3BE-47EF-BF59-C48C78A4D8E2}" destId="{1B72E5D7-66F7-4A4D-9E3B-FCDEE842E107}" srcOrd="8" destOrd="0" presId="urn:microsoft.com/office/officeart/2005/8/layout/hProcess7"/>
    <dgm:cxn modelId="{21D1EE59-A195-4E62-A0BB-3D618F4C74AF}" type="presParOf" srcId="{1B72E5D7-66F7-4A4D-9E3B-FCDEE842E107}" destId="{22970AFE-1B34-4BA6-B873-61C65005FCC3}" srcOrd="0" destOrd="0" presId="urn:microsoft.com/office/officeart/2005/8/layout/hProcess7"/>
    <dgm:cxn modelId="{BFD91E6B-9355-4B33-8725-3560A8390974}" type="presParOf" srcId="{1B72E5D7-66F7-4A4D-9E3B-FCDEE842E107}" destId="{C7281CE9-8770-4134-9342-9EFA9BADC41F}" srcOrd="1" destOrd="0" presId="urn:microsoft.com/office/officeart/2005/8/layout/hProcess7"/>
    <dgm:cxn modelId="{89B79B10-2B3D-4884-B402-A38C5E189639}" type="presParOf" srcId="{1B72E5D7-66F7-4A4D-9E3B-FCDEE842E107}" destId="{DAD9DDEE-7135-4705-B9AD-0D903847A9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16305-09F7-434B-B81B-B89175A09E6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0E82E-CF44-4908-96B8-1BF940CDD85B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10 февраля 2014 года</a:t>
          </a:r>
        </a:p>
        <a:p>
          <a:endParaRPr lang="ru-RU" dirty="0"/>
        </a:p>
      </dgm:t>
    </dgm:pt>
    <dgm:pt modelId="{4A0B7D72-812A-472D-BEE6-5B72A1AF666A}" type="parTrans" cxnId="{213C19F1-E70E-431C-A81B-2EF32429E779}">
      <dgm:prSet/>
      <dgm:spPr/>
      <dgm:t>
        <a:bodyPr/>
        <a:lstStyle/>
        <a:p>
          <a:endParaRPr lang="ru-RU"/>
        </a:p>
      </dgm:t>
    </dgm:pt>
    <dgm:pt modelId="{E1ED16CF-51B4-4AA2-97FF-B7097E9B4FB3}" type="sibTrans" cxnId="{213C19F1-E70E-431C-A81B-2EF32429E779}">
      <dgm:prSet/>
      <dgm:spPr/>
      <dgm:t>
        <a:bodyPr/>
        <a:lstStyle/>
        <a:p>
          <a:endParaRPr lang="ru-RU"/>
        </a:p>
      </dgm:t>
    </dgm:pt>
    <dgm:pt modelId="{622DE8AC-0156-4D6C-9337-4E79A7EB31FA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dirty="0" smtClean="0"/>
            <a:t>Опубликована региональная программа капитального ремонта</a:t>
          </a:r>
          <a:endParaRPr lang="ru-RU" sz="1100" dirty="0"/>
        </a:p>
      </dgm:t>
    </dgm:pt>
    <dgm:pt modelId="{273A95CC-3C52-4FB2-8FB7-B5B802768681}" type="parTrans" cxnId="{9092A68B-F2A0-4D28-8336-836CDCA3A48A}">
      <dgm:prSet/>
      <dgm:spPr/>
      <dgm:t>
        <a:bodyPr/>
        <a:lstStyle/>
        <a:p>
          <a:endParaRPr lang="ru-RU"/>
        </a:p>
      </dgm:t>
    </dgm:pt>
    <dgm:pt modelId="{B2917659-85FB-4BE4-841F-215D7D56CD16}" type="sibTrans" cxnId="{9092A68B-F2A0-4D28-8336-836CDCA3A48A}">
      <dgm:prSet/>
      <dgm:spPr/>
      <dgm:t>
        <a:bodyPr/>
        <a:lstStyle/>
        <a:p>
          <a:endParaRPr lang="ru-RU"/>
        </a:p>
      </dgm:t>
    </dgm:pt>
    <dgm:pt modelId="{91E23F9B-2087-4D36-9F97-81E0A66EE7B1}">
      <dgm:prSet phldrT="[Текст]"/>
      <dgm:spPr/>
      <dgm:t>
        <a:bodyPr/>
        <a:lstStyle/>
        <a:p>
          <a:pPr algn="ctr"/>
          <a:r>
            <a:rPr lang="ru-RU" dirty="0" smtClean="0"/>
            <a:t>до 10 августа 2014 года</a:t>
          </a:r>
          <a:endParaRPr lang="ru-RU" dirty="0"/>
        </a:p>
      </dgm:t>
    </dgm:pt>
    <dgm:pt modelId="{C435693C-CA3A-48BC-AB33-ABD2EF5E26E1}" type="parTrans" cxnId="{29EC09F5-64A4-466C-8B0A-9C8E40443AD0}">
      <dgm:prSet/>
      <dgm:spPr/>
      <dgm:t>
        <a:bodyPr/>
        <a:lstStyle/>
        <a:p>
          <a:endParaRPr lang="ru-RU"/>
        </a:p>
      </dgm:t>
    </dgm:pt>
    <dgm:pt modelId="{1B240067-BFE0-4B93-B7FC-02FD286BF95A}" type="sibTrans" cxnId="{29EC09F5-64A4-466C-8B0A-9C8E40443AD0}">
      <dgm:prSet/>
      <dgm:spPr/>
      <dgm:t>
        <a:bodyPr/>
        <a:lstStyle/>
        <a:p>
          <a:endParaRPr lang="ru-RU"/>
        </a:p>
      </dgm:t>
    </dgm:pt>
    <dgm:pt modelId="{080199E0-AA74-447F-8B07-B4E59609726D}">
      <dgm:prSet phldrT="[Текст]" custT="1"/>
      <dgm:spPr/>
      <dgm:t>
        <a:bodyPr/>
        <a:lstStyle/>
        <a:p>
          <a:r>
            <a:rPr lang="ru-RU" sz="1100" dirty="0" smtClean="0"/>
            <a:t>Собственники принимают решение о способе формирования фонда капитального ремонта</a:t>
          </a:r>
          <a:endParaRPr lang="ru-RU" sz="1100" dirty="0"/>
        </a:p>
      </dgm:t>
    </dgm:pt>
    <dgm:pt modelId="{CAEE6E98-B63E-483C-9B7B-6B8DEDD3BF29}" type="parTrans" cxnId="{96968AFD-054E-4ACE-B8DF-BA8EBB765B8A}">
      <dgm:prSet/>
      <dgm:spPr/>
      <dgm:t>
        <a:bodyPr/>
        <a:lstStyle/>
        <a:p>
          <a:endParaRPr lang="ru-RU"/>
        </a:p>
      </dgm:t>
    </dgm:pt>
    <dgm:pt modelId="{9A296DB2-DE09-4C71-81A8-771C9EEEDFD9}" type="sibTrans" cxnId="{96968AFD-054E-4ACE-B8DF-BA8EBB765B8A}">
      <dgm:prSet/>
      <dgm:spPr/>
      <dgm:t>
        <a:bodyPr/>
        <a:lstStyle/>
        <a:p>
          <a:endParaRPr lang="ru-RU"/>
        </a:p>
      </dgm:t>
    </dgm:pt>
    <dgm:pt modelId="{B2BFFBC9-2184-4A46-8A62-2AC1505FA07A}">
      <dgm:prSet phldrT="[Текст]"/>
      <dgm:spPr/>
      <dgm:t>
        <a:bodyPr/>
        <a:lstStyle/>
        <a:p>
          <a:r>
            <a:rPr lang="ru-RU" dirty="0" smtClean="0"/>
            <a:t>С ноября 2014 года</a:t>
          </a:r>
          <a:endParaRPr lang="ru-RU" dirty="0"/>
        </a:p>
      </dgm:t>
    </dgm:pt>
    <dgm:pt modelId="{F0ED5450-6700-4CE4-BCEA-90B64AD52D35}" type="parTrans" cxnId="{05DEB222-1A70-4D2D-A233-49689B7A1AB4}">
      <dgm:prSet/>
      <dgm:spPr/>
      <dgm:t>
        <a:bodyPr/>
        <a:lstStyle/>
        <a:p>
          <a:endParaRPr lang="ru-RU"/>
        </a:p>
      </dgm:t>
    </dgm:pt>
    <dgm:pt modelId="{32A3EAF9-F58B-428D-BFCF-8ABAE42C5959}" type="sibTrans" cxnId="{05DEB222-1A70-4D2D-A233-49689B7A1AB4}">
      <dgm:prSet/>
      <dgm:spPr/>
      <dgm:t>
        <a:bodyPr/>
        <a:lstStyle/>
        <a:p>
          <a:endParaRPr lang="ru-RU"/>
        </a:p>
      </dgm:t>
    </dgm:pt>
    <dgm:pt modelId="{580B1DB9-88C6-44A3-8C88-06AFD0A3A4C7}">
      <dgm:prSet phldrT="[Текст]" custT="1"/>
      <dgm:spPr/>
      <dgm:t>
        <a:bodyPr/>
        <a:lstStyle/>
        <a:p>
          <a:r>
            <a:rPr lang="ru-RU" sz="1100" dirty="0" smtClean="0"/>
            <a:t>Собственники помещений обязаны вносить взносы на капитальный ремонт</a:t>
          </a:r>
          <a:endParaRPr lang="ru-RU" sz="1100" dirty="0"/>
        </a:p>
      </dgm:t>
    </dgm:pt>
    <dgm:pt modelId="{3C1802D7-16AD-4AFB-BBE6-5E3882373241}" type="parTrans" cxnId="{9AD4A43B-C025-45FE-AF3F-2FF1B933F43B}">
      <dgm:prSet/>
      <dgm:spPr/>
      <dgm:t>
        <a:bodyPr/>
        <a:lstStyle/>
        <a:p>
          <a:endParaRPr lang="ru-RU"/>
        </a:p>
      </dgm:t>
    </dgm:pt>
    <dgm:pt modelId="{A7F115D0-46A7-4494-AD07-4CCA9D0085E7}" type="sibTrans" cxnId="{9AD4A43B-C025-45FE-AF3F-2FF1B933F43B}">
      <dgm:prSet/>
      <dgm:spPr/>
      <dgm:t>
        <a:bodyPr/>
        <a:lstStyle/>
        <a:p>
          <a:endParaRPr lang="ru-RU"/>
        </a:p>
      </dgm:t>
    </dgm:pt>
    <dgm:pt modelId="{7D604C60-4321-4E15-8FDF-045B64334918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b="1" dirty="0" smtClean="0"/>
            <a:t>В течение 6 месяцев </a:t>
          </a:r>
          <a:r>
            <a:rPr lang="ru-RU" sz="1100" dirty="0" smtClean="0"/>
            <a:t>необходимо принять решение о способе формирования фонда</a:t>
          </a:r>
          <a:endParaRPr lang="ru-RU" sz="1100" dirty="0"/>
        </a:p>
      </dgm:t>
    </dgm:pt>
    <dgm:pt modelId="{B0BEC774-B2E4-4E96-B710-097822AC4912}" type="parTrans" cxnId="{B8EA7B33-D72D-4956-A50C-5B5D640F32B1}">
      <dgm:prSet/>
      <dgm:spPr/>
      <dgm:t>
        <a:bodyPr/>
        <a:lstStyle/>
        <a:p>
          <a:endParaRPr lang="ru-RU"/>
        </a:p>
      </dgm:t>
    </dgm:pt>
    <dgm:pt modelId="{7ADCDCD7-7DA1-4F50-A49C-EE9D22895242}" type="sibTrans" cxnId="{B8EA7B33-D72D-4956-A50C-5B5D640F32B1}">
      <dgm:prSet/>
      <dgm:spPr/>
      <dgm:t>
        <a:bodyPr/>
        <a:lstStyle/>
        <a:p>
          <a:endParaRPr lang="ru-RU"/>
        </a:p>
      </dgm:t>
    </dgm:pt>
    <dgm:pt modelId="{848287CB-E431-4717-8F6C-84202FF89270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b="1" dirty="0" smtClean="0"/>
            <a:t>Через 8 месяцев </a:t>
          </a:r>
          <a:r>
            <a:rPr lang="ru-RU" sz="1100" dirty="0" smtClean="0"/>
            <a:t>возникает обязанность по внесению взносов на капитальный ремонт</a:t>
          </a:r>
          <a:endParaRPr lang="ru-RU" sz="1100" dirty="0"/>
        </a:p>
      </dgm:t>
    </dgm:pt>
    <dgm:pt modelId="{FF6FA3F5-30CD-4D24-8EA7-D1964332FBCB}" type="parTrans" cxnId="{7F35FC32-920B-4CD5-9653-F94ED0374CA3}">
      <dgm:prSet/>
      <dgm:spPr/>
      <dgm:t>
        <a:bodyPr/>
        <a:lstStyle/>
        <a:p>
          <a:endParaRPr lang="ru-RU"/>
        </a:p>
      </dgm:t>
    </dgm:pt>
    <dgm:pt modelId="{0780582F-79B7-4E15-AEB7-D6CB98DDD489}" type="sibTrans" cxnId="{7F35FC32-920B-4CD5-9653-F94ED0374CA3}">
      <dgm:prSet/>
      <dgm:spPr/>
      <dgm:t>
        <a:bodyPr/>
        <a:lstStyle/>
        <a:p>
          <a:endParaRPr lang="ru-RU"/>
        </a:p>
      </dgm:t>
    </dgm:pt>
    <dgm:pt modelId="{5BF83EA4-3DF6-4833-B7C2-2368031958B0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3ED6D3A2-566C-4F07-A6EE-309B5BD6D0A1}" type="parTrans" cxnId="{26791D89-D818-4BA2-AFD5-9966A5092986}">
      <dgm:prSet/>
      <dgm:spPr/>
      <dgm:t>
        <a:bodyPr/>
        <a:lstStyle/>
        <a:p>
          <a:endParaRPr lang="ru-RU"/>
        </a:p>
      </dgm:t>
    </dgm:pt>
    <dgm:pt modelId="{00DFE162-B66C-4999-8B82-89338531F746}" type="sibTrans" cxnId="{26791D89-D818-4BA2-AFD5-9966A5092986}">
      <dgm:prSet/>
      <dgm:spPr/>
      <dgm:t>
        <a:bodyPr/>
        <a:lstStyle/>
        <a:p>
          <a:endParaRPr lang="ru-RU"/>
        </a:p>
      </dgm:t>
    </dgm:pt>
    <dgm:pt modelId="{0688E1AB-3ADC-4FAC-BCB0-AC62F8FCF2CA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26E3E64F-E22E-4549-9EDD-A373670EECCB}" type="parTrans" cxnId="{3E5974F2-D435-45CA-991F-0268F499D840}">
      <dgm:prSet/>
      <dgm:spPr/>
      <dgm:t>
        <a:bodyPr/>
        <a:lstStyle/>
        <a:p>
          <a:endParaRPr lang="ru-RU"/>
        </a:p>
      </dgm:t>
    </dgm:pt>
    <dgm:pt modelId="{3C7F0050-CA7A-4AD8-AE2C-FF16ED89AE06}" type="sibTrans" cxnId="{3E5974F2-D435-45CA-991F-0268F499D840}">
      <dgm:prSet/>
      <dgm:spPr/>
      <dgm:t>
        <a:bodyPr/>
        <a:lstStyle/>
        <a:p>
          <a:endParaRPr lang="ru-RU"/>
        </a:p>
      </dgm:t>
    </dgm:pt>
    <dgm:pt modelId="{90490408-CE36-457D-8EB5-AC458D4BB199}">
      <dgm:prSet phldrT="[Текст]" custT="1"/>
      <dgm:spPr/>
      <dgm:t>
        <a:bodyPr/>
        <a:lstStyle/>
        <a:p>
          <a:r>
            <a:rPr lang="ru-RU" sz="1100" dirty="0" smtClean="0"/>
            <a:t>Органы местного самоуправления организовывают проведение общих собраний собственников в МКД</a:t>
          </a:r>
          <a:endParaRPr lang="ru-RU" sz="1100" dirty="0"/>
        </a:p>
      </dgm:t>
    </dgm:pt>
    <dgm:pt modelId="{4662CF45-70A2-4631-89DC-676BD315D0DA}" type="parTrans" cxnId="{93B0B23A-7A60-4347-BFFC-8603C5481406}">
      <dgm:prSet/>
      <dgm:spPr/>
      <dgm:t>
        <a:bodyPr/>
        <a:lstStyle/>
        <a:p>
          <a:endParaRPr lang="ru-RU"/>
        </a:p>
      </dgm:t>
    </dgm:pt>
    <dgm:pt modelId="{D77875B8-1E38-40C3-856A-377FEE55FE8E}" type="sibTrans" cxnId="{93B0B23A-7A60-4347-BFFC-8603C5481406}">
      <dgm:prSet/>
      <dgm:spPr/>
      <dgm:t>
        <a:bodyPr/>
        <a:lstStyle/>
        <a:p>
          <a:endParaRPr lang="ru-RU"/>
        </a:p>
      </dgm:t>
    </dgm:pt>
    <dgm:pt modelId="{DB3F016F-AE6F-4B0D-9CBC-7F6FF8C7C336}">
      <dgm:prSet phldrT="[Текст]" custT="1"/>
      <dgm:spPr/>
      <dgm:t>
        <a:bodyPr/>
        <a:lstStyle/>
        <a:p>
          <a:endParaRPr lang="ru-RU" sz="1100" dirty="0"/>
        </a:p>
      </dgm:t>
    </dgm:pt>
    <dgm:pt modelId="{CD682356-9FD7-431F-B144-09F49CF2B840}" type="parTrans" cxnId="{C441BA7E-2BA4-4E24-8F3B-F02775896315}">
      <dgm:prSet/>
      <dgm:spPr/>
      <dgm:t>
        <a:bodyPr/>
        <a:lstStyle/>
        <a:p>
          <a:endParaRPr lang="ru-RU"/>
        </a:p>
      </dgm:t>
    </dgm:pt>
    <dgm:pt modelId="{FB766D06-6E51-4186-8F86-F432D6EC5F89}" type="sibTrans" cxnId="{C441BA7E-2BA4-4E24-8F3B-F02775896315}">
      <dgm:prSet/>
      <dgm:spPr/>
      <dgm:t>
        <a:bodyPr/>
        <a:lstStyle/>
        <a:p>
          <a:endParaRPr lang="ru-RU"/>
        </a:p>
      </dgm:t>
    </dgm:pt>
    <dgm:pt modelId="{1B132717-A1C3-4E26-A205-B0F912986531}" type="pres">
      <dgm:prSet presAssocID="{7F216305-09F7-434B-B81B-B89175A09E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C4522-F121-465D-8277-355D6090E448}" type="pres">
      <dgm:prSet presAssocID="{FFD0E82E-CF44-4908-96B8-1BF940CDD85B}" presName="composite" presStyleCnt="0"/>
      <dgm:spPr/>
    </dgm:pt>
    <dgm:pt modelId="{062C3612-6516-42A9-9561-4D404C6314A4}" type="pres">
      <dgm:prSet presAssocID="{FFD0E82E-CF44-4908-96B8-1BF940CDD8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BA10A-79A1-48E3-9AE1-0EE319DA84E6}" type="pres">
      <dgm:prSet presAssocID="{FFD0E82E-CF44-4908-96B8-1BF940CDD85B}" presName="parSh" presStyleLbl="node1" presStyleIdx="0" presStyleCnt="3" custLinFactNeighborX="6844" custLinFactNeighborY="-32309"/>
      <dgm:spPr/>
      <dgm:t>
        <a:bodyPr/>
        <a:lstStyle/>
        <a:p>
          <a:endParaRPr lang="ru-RU"/>
        </a:p>
      </dgm:t>
    </dgm:pt>
    <dgm:pt modelId="{3DBF1EAB-5FED-45D7-B5D0-7F1D00482844}" type="pres">
      <dgm:prSet presAssocID="{FFD0E82E-CF44-4908-96B8-1BF940CDD85B}" presName="desTx" presStyleLbl="fgAcc1" presStyleIdx="0" presStyleCnt="3" custScaleX="88213" custScaleY="105983" custLinFactNeighborX="11650" custLinFactNeighborY="-6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D5A40-89B9-4A38-B8FD-1972F7D16EE9}" type="pres">
      <dgm:prSet presAssocID="{E1ED16CF-51B4-4AA2-97FF-B7097E9B4FB3}" presName="sibTrans" presStyleLbl="sibTrans2D1" presStyleIdx="0" presStyleCnt="2" custLinFactNeighborX="3999" custLinFactNeighborY="28992"/>
      <dgm:spPr/>
      <dgm:t>
        <a:bodyPr/>
        <a:lstStyle/>
        <a:p>
          <a:endParaRPr lang="ru-RU"/>
        </a:p>
      </dgm:t>
    </dgm:pt>
    <dgm:pt modelId="{9140C780-358F-4511-B530-74ECD70A3FAE}" type="pres">
      <dgm:prSet presAssocID="{E1ED16CF-51B4-4AA2-97FF-B7097E9B4FB3}" presName="connTx" presStyleLbl="sibTrans2D1" presStyleIdx="0" presStyleCnt="2"/>
      <dgm:spPr/>
      <dgm:t>
        <a:bodyPr/>
        <a:lstStyle/>
        <a:p>
          <a:endParaRPr lang="ru-RU"/>
        </a:p>
      </dgm:t>
    </dgm:pt>
    <dgm:pt modelId="{407D86BE-B3A1-4BC7-82EB-50CB5407B11A}" type="pres">
      <dgm:prSet presAssocID="{91E23F9B-2087-4D36-9F97-81E0A66EE7B1}" presName="composite" presStyleCnt="0"/>
      <dgm:spPr/>
    </dgm:pt>
    <dgm:pt modelId="{5421015B-0A71-437C-BE8D-01D92E3D9C76}" type="pres">
      <dgm:prSet presAssocID="{91E23F9B-2087-4D36-9F97-81E0A66EE7B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1760-1CD9-496C-9F84-3249B8A35063}" type="pres">
      <dgm:prSet presAssocID="{91E23F9B-2087-4D36-9F97-81E0A66EE7B1}" presName="parSh" presStyleLbl="node1" presStyleIdx="1" presStyleCnt="3" custLinFactNeighborX="7373" custLinFactNeighborY="-10997"/>
      <dgm:spPr/>
      <dgm:t>
        <a:bodyPr/>
        <a:lstStyle/>
        <a:p>
          <a:endParaRPr lang="ru-RU"/>
        </a:p>
      </dgm:t>
    </dgm:pt>
    <dgm:pt modelId="{7EFD7239-B0E3-4835-8E88-265C46E2CDE1}" type="pres">
      <dgm:prSet presAssocID="{91E23F9B-2087-4D36-9F97-81E0A66EE7B1}" presName="desTx" presStyleLbl="fgAcc1" presStyleIdx="1" presStyleCnt="3" custScaleX="83689" custScaleY="95221" custLinFactNeighborX="-13408" custLinFactNeighborY="-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A1BD2-577E-414E-95E3-596F7ED8BE33}" type="pres">
      <dgm:prSet presAssocID="{1B240067-BFE0-4B93-B7FC-02FD286BF95A}" presName="sibTrans" presStyleLbl="sibTrans2D1" presStyleIdx="1" presStyleCnt="2" custLinFactNeighborX="-6039" custLinFactNeighborY="24365"/>
      <dgm:spPr/>
      <dgm:t>
        <a:bodyPr/>
        <a:lstStyle/>
        <a:p>
          <a:endParaRPr lang="ru-RU"/>
        </a:p>
      </dgm:t>
    </dgm:pt>
    <dgm:pt modelId="{2F43B2A2-310F-4967-99B3-B2422B710FC8}" type="pres">
      <dgm:prSet presAssocID="{1B240067-BFE0-4B93-B7FC-02FD286BF95A}" presName="connTx" presStyleLbl="sibTrans2D1" presStyleIdx="1" presStyleCnt="2"/>
      <dgm:spPr/>
      <dgm:t>
        <a:bodyPr/>
        <a:lstStyle/>
        <a:p>
          <a:endParaRPr lang="ru-RU"/>
        </a:p>
      </dgm:t>
    </dgm:pt>
    <dgm:pt modelId="{7714850D-C202-4DA6-A024-ED2FEFC57F3C}" type="pres">
      <dgm:prSet presAssocID="{B2BFFBC9-2184-4A46-8A62-2AC1505FA07A}" presName="composite" presStyleCnt="0"/>
      <dgm:spPr/>
    </dgm:pt>
    <dgm:pt modelId="{16F2C7B1-4C3B-4CB9-83E1-21F89958D108}" type="pres">
      <dgm:prSet presAssocID="{B2BFFBC9-2184-4A46-8A62-2AC1505FA07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54FB2-B6FF-4ABC-BE71-EBF7A400E064}" type="pres">
      <dgm:prSet presAssocID="{B2BFFBC9-2184-4A46-8A62-2AC1505FA07A}" presName="parSh" presStyleLbl="node1" presStyleIdx="2" presStyleCnt="3" custLinFactNeighborX="-1898" custLinFactNeighborY="-14327"/>
      <dgm:spPr/>
      <dgm:t>
        <a:bodyPr/>
        <a:lstStyle/>
        <a:p>
          <a:endParaRPr lang="ru-RU"/>
        </a:p>
      </dgm:t>
    </dgm:pt>
    <dgm:pt modelId="{9BFF3B7B-707E-410D-92A0-7899CAA54D4D}" type="pres">
      <dgm:prSet presAssocID="{B2BFFBC9-2184-4A46-8A62-2AC1505FA07A}" presName="desTx" presStyleLbl="fgAcc1" presStyleIdx="2" presStyleCnt="3" custScaleX="80619" custScaleY="58071" custLinFactNeighborX="-7766" custLinFactNeighborY="-34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68AFD-054E-4ACE-B8DF-BA8EBB765B8A}" srcId="{91E23F9B-2087-4D36-9F97-81E0A66EE7B1}" destId="{080199E0-AA74-447F-8B07-B4E59609726D}" srcOrd="0" destOrd="0" parTransId="{CAEE6E98-B63E-483C-9B7B-6B8DEDD3BF29}" sibTransId="{9A296DB2-DE09-4C71-81A8-771C9EEEDFD9}"/>
    <dgm:cxn modelId="{213C19F1-E70E-431C-A81B-2EF32429E779}" srcId="{7F216305-09F7-434B-B81B-B89175A09E61}" destId="{FFD0E82E-CF44-4908-96B8-1BF940CDD85B}" srcOrd="0" destOrd="0" parTransId="{4A0B7D72-812A-472D-BEE6-5B72A1AF666A}" sibTransId="{E1ED16CF-51B4-4AA2-97FF-B7097E9B4FB3}"/>
    <dgm:cxn modelId="{B3A54285-9811-4871-B62F-723E267D3FD5}" type="presOf" srcId="{DB3F016F-AE6F-4B0D-9CBC-7F6FF8C7C336}" destId="{7EFD7239-B0E3-4835-8E88-265C46E2CDE1}" srcOrd="0" destOrd="1" presId="urn:microsoft.com/office/officeart/2005/8/layout/process3"/>
    <dgm:cxn modelId="{3E5974F2-D435-45CA-991F-0268F499D840}" srcId="{FFD0E82E-CF44-4908-96B8-1BF940CDD85B}" destId="{0688E1AB-3ADC-4FAC-BCB0-AC62F8FCF2CA}" srcOrd="3" destOrd="0" parTransId="{26E3E64F-E22E-4549-9EDD-A373670EECCB}" sibTransId="{3C7F0050-CA7A-4AD8-AE2C-FF16ED89AE06}"/>
    <dgm:cxn modelId="{93B0B23A-7A60-4347-BFFC-8603C5481406}" srcId="{91E23F9B-2087-4D36-9F97-81E0A66EE7B1}" destId="{90490408-CE36-457D-8EB5-AC458D4BB199}" srcOrd="2" destOrd="0" parTransId="{4662CF45-70A2-4631-89DC-676BD315D0DA}" sibTransId="{D77875B8-1E38-40C3-856A-377FEE55FE8E}"/>
    <dgm:cxn modelId="{DDA84B4E-E31D-4D85-BDEA-6E66A305E85C}" type="presOf" srcId="{7F216305-09F7-434B-B81B-B89175A09E61}" destId="{1B132717-A1C3-4E26-A205-B0F912986531}" srcOrd="0" destOrd="0" presId="urn:microsoft.com/office/officeart/2005/8/layout/process3"/>
    <dgm:cxn modelId="{C441BA7E-2BA4-4E24-8F3B-F02775896315}" srcId="{91E23F9B-2087-4D36-9F97-81E0A66EE7B1}" destId="{DB3F016F-AE6F-4B0D-9CBC-7F6FF8C7C336}" srcOrd="1" destOrd="0" parTransId="{CD682356-9FD7-431F-B144-09F49CF2B840}" sibTransId="{FB766D06-6E51-4186-8F86-F432D6EC5F89}"/>
    <dgm:cxn modelId="{434027E6-095E-424F-B81F-3433B32ABA85}" type="presOf" srcId="{080199E0-AA74-447F-8B07-B4E59609726D}" destId="{7EFD7239-B0E3-4835-8E88-265C46E2CDE1}" srcOrd="0" destOrd="0" presId="urn:microsoft.com/office/officeart/2005/8/layout/process3"/>
    <dgm:cxn modelId="{9092A68B-F2A0-4D28-8336-836CDCA3A48A}" srcId="{FFD0E82E-CF44-4908-96B8-1BF940CDD85B}" destId="{622DE8AC-0156-4D6C-9337-4E79A7EB31FA}" srcOrd="0" destOrd="0" parTransId="{273A95CC-3C52-4FB2-8FB7-B5B802768681}" sibTransId="{B2917659-85FB-4BE4-841F-215D7D56CD16}"/>
    <dgm:cxn modelId="{8401F122-61DF-4D73-A213-DF2480A83AC5}" type="presOf" srcId="{E1ED16CF-51B4-4AA2-97FF-B7097E9B4FB3}" destId="{9140C780-358F-4511-B530-74ECD70A3FAE}" srcOrd="1" destOrd="0" presId="urn:microsoft.com/office/officeart/2005/8/layout/process3"/>
    <dgm:cxn modelId="{7F35FC32-920B-4CD5-9653-F94ED0374CA3}" srcId="{FFD0E82E-CF44-4908-96B8-1BF940CDD85B}" destId="{848287CB-E431-4717-8F6C-84202FF89270}" srcOrd="4" destOrd="0" parTransId="{FF6FA3F5-30CD-4D24-8EA7-D1964332FBCB}" sibTransId="{0780582F-79B7-4E15-AEB7-D6CB98DDD489}"/>
    <dgm:cxn modelId="{29EC09F5-64A4-466C-8B0A-9C8E40443AD0}" srcId="{7F216305-09F7-434B-B81B-B89175A09E61}" destId="{91E23F9B-2087-4D36-9F97-81E0A66EE7B1}" srcOrd="1" destOrd="0" parTransId="{C435693C-CA3A-48BC-AB33-ABD2EF5E26E1}" sibTransId="{1B240067-BFE0-4B93-B7FC-02FD286BF95A}"/>
    <dgm:cxn modelId="{50DA3841-30FF-4481-B415-331DBD36E0C3}" type="presOf" srcId="{91E23F9B-2087-4D36-9F97-81E0A66EE7B1}" destId="{5421015B-0A71-437C-BE8D-01D92E3D9C76}" srcOrd="0" destOrd="0" presId="urn:microsoft.com/office/officeart/2005/8/layout/process3"/>
    <dgm:cxn modelId="{B8EA7B33-D72D-4956-A50C-5B5D640F32B1}" srcId="{FFD0E82E-CF44-4908-96B8-1BF940CDD85B}" destId="{7D604C60-4321-4E15-8FDF-045B64334918}" srcOrd="2" destOrd="0" parTransId="{B0BEC774-B2E4-4E96-B710-097822AC4912}" sibTransId="{7ADCDCD7-7DA1-4F50-A49C-EE9D22895242}"/>
    <dgm:cxn modelId="{D1A20D45-84C8-465B-A157-B8150E595445}" type="presOf" srcId="{FFD0E82E-CF44-4908-96B8-1BF940CDD85B}" destId="{062C3612-6516-42A9-9561-4D404C6314A4}" srcOrd="0" destOrd="0" presId="urn:microsoft.com/office/officeart/2005/8/layout/process3"/>
    <dgm:cxn modelId="{CE158F75-93C7-4BB4-BD77-ED9ED7D2C32C}" type="presOf" srcId="{7D604C60-4321-4E15-8FDF-045B64334918}" destId="{3DBF1EAB-5FED-45D7-B5D0-7F1D00482844}" srcOrd="0" destOrd="2" presId="urn:microsoft.com/office/officeart/2005/8/layout/process3"/>
    <dgm:cxn modelId="{5529A825-2C10-497F-B8DB-AE9A50F72CB9}" type="presOf" srcId="{B2BFFBC9-2184-4A46-8A62-2AC1505FA07A}" destId="{9E754FB2-B6FF-4ABC-BE71-EBF7A400E064}" srcOrd="1" destOrd="0" presId="urn:microsoft.com/office/officeart/2005/8/layout/process3"/>
    <dgm:cxn modelId="{8F992D8A-7D62-4219-A4D3-E7A050B1BFC6}" type="presOf" srcId="{E1ED16CF-51B4-4AA2-97FF-B7097E9B4FB3}" destId="{1F3D5A40-89B9-4A38-B8FD-1972F7D16EE9}" srcOrd="0" destOrd="0" presId="urn:microsoft.com/office/officeart/2005/8/layout/process3"/>
    <dgm:cxn modelId="{F7828695-0CF6-43B1-97B4-DF1F4E36BA5F}" type="presOf" srcId="{580B1DB9-88C6-44A3-8C88-06AFD0A3A4C7}" destId="{9BFF3B7B-707E-410D-92A0-7899CAA54D4D}" srcOrd="0" destOrd="0" presId="urn:microsoft.com/office/officeart/2005/8/layout/process3"/>
    <dgm:cxn modelId="{C8889A51-959D-4E3B-A0F5-2EFFD05D0E1E}" type="presOf" srcId="{622DE8AC-0156-4D6C-9337-4E79A7EB31FA}" destId="{3DBF1EAB-5FED-45D7-B5D0-7F1D00482844}" srcOrd="0" destOrd="0" presId="urn:microsoft.com/office/officeart/2005/8/layout/process3"/>
    <dgm:cxn modelId="{16C94C06-FD2F-414B-93A5-DA67ACFFD47A}" type="presOf" srcId="{1B240067-BFE0-4B93-B7FC-02FD286BF95A}" destId="{2F43B2A2-310F-4967-99B3-B2422B710FC8}" srcOrd="1" destOrd="0" presId="urn:microsoft.com/office/officeart/2005/8/layout/process3"/>
    <dgm:cxn modelId="{BF859A2F-49B3-4EF7-94F5-19B2185A96B0}" type="presOf" srcId="{FFD0E82E-CF44-4908-96B8-1BF940CDD85B}" destId="{09EBA10A-79A1-48E3-9AE1-0EE319DA84E6}" srcOrd="1" destOrd="0" presId="urn:microsoft.com/office/officeart/2005/8/layout/process3"/>
    <dgm:cxn modelId="{731DD82C-5F57-415D-9ED0-87A862C71349}" type="presOf" srcId="{0688E1AB-3ADC-4FAC-BCB0-AC62F8FCF2CA}" destId="{3DBF1EAB-5FED-45D7-B5D0-7F1D00482844}" srcOrd="0" destOrd="3" presId="urn:microsoft.com/office/officeart/2005/8/layout/process3"/>
    <dgm:cxn modelId="{26791D89-D818-4BA2-AFD5-9966A5092986}" srcId="{FFD0E82E-CF44-4908-96B8-1BF940CDD85B}" destId="{5BF83EA4-3DF6-4833-B7C2-2368031958B0}" srcOrd="1" destOrd="0" parTransId="{3ED6D3A2-566C-4F07-A6EE-309B5BD6D0A1}" sibTransId="{00DFE162-B66C-4999-8B82-89338531F746}"/>
    <dgm:cxn modelId="{BAC1DFB5-A5AB-423C-A694-1E43B1BAD296}" type="presOf" srcId="{B2BFFBC9-2184-4A46-8A62-2AC1505FA07A}" destId="{16F2C7B1-4C3B-4CB9-83E1-21F89958D108}" srcOrd="0" destOrd="0" presId="urn:microsoft.com/office/officeart/2005/8/layout/process3"/>
    <dgm:cxn modelId="{D97FD431-9374-4B80-84C4-2E984105DB79}" type="presOf" srcId="{1B240067-BFE0-4B93-B7FC-02FD286BF95A}" destId="{5D6A1BD2-577E-414E-95E3-596F7ED8BE33}" srcOrd="0" destOrd="0" presId="urn:microsoft.com/office/officeart/2005/8/layout/process3"/>
    <dgm:cxn modelId="{05DEB222-1A70-4D2D-A233-49689B7A1AB4}" srcId="{7F216305-09F7-434B-B81B-B89175A09E61}" destId="{B2BFFBC9-2184-4A46-8A62-2AC1505FA07A}" srcOrd="2" destOrd="0" parTransId="{F0ED5450-6700-4CE4-BCEA-90B64AD52D35}" sibTransId="{32A3EAF9-F58B-428D-BFCF-8ABAE42C5959}"/>
    <dgm:cxn modelId="{A849783C-A477-4C3A-AA43-5637D5776C05}" type="presOf" srcId="{91E23F9B-2087-4D36-9F97-81E0A66EE7B1}" destId="{26EB1760-1CD9-496C-9F84-3249B8A35063}" srcOrd="1" destOrd="0" presId="urn:microsoft.com/office/officeart/2005/8/layout/process3"/>
    <dgm:cxn modelId="{F814E534-3562-4457-B0D9-D09B1DA6446B}" type="presOf" srcId="{848287CB-E431-4717-8F6C-84202FF89270}" destId="{3DBF1EAB-5FED-45D7-B5D0-7F1D00482844}" srcOrd="0" destOrd="4" presId="urn:microsoft.com/office/officeart/2005/8/layout/process3"/>
    <dgm:cxn modelId="{2C7C76E5-ECDE-4219-B897-00C5F46F4A9F}" type="presOf" srcId="{90490408-CE36-457D-8EB5-AC458D4BB199}" destId="{7EFD7239-B0E3-4835-8E88-265C46E2CDE1}" srcOrd="0" destOrd="2" presId="urn:microsoft.com/office/officeart/2005/8/layout/process3"/>
    <dgm:cxn modelId="{9AD4A43B-C025-45FE-AF3F-2FF1B933F43B}" srcId="{B2BFFBC9-2184-4A46-8A62-2AC1505FA07A}" destId="{580B1DB9-88C6-44A3-8C88-06AFD0A3A4C7}" srcOrd="0" destOrd="0" parTransId="{3C1802D7-16AD-4AFB-BBE6-5E3882373241}" sibTransId="{A7F115D0-46A7-4494-AD07-4CCA9D0085E7}"/>
    <dgm:cxn modelId="{4D80F324-E15A-47EA-BBD0-3CA2ECECF3CE}" type="presOf" srcId="{5BF83EA4-3DF6-4833-B7C2-2368031958B0}" destId="{3DBF1EAB-5FED-45D7-B5D0-7F1D00482844}" srcOrd="0" destOrd="1" presId="urn:microsoft.com/office/officeart/2005/8/layout/process3"/>
    <dgm:cxn modelId="{2A943EA6-8294-42AF-82DC-25E8A1A1D1D4}" type="presParOf" srcId="{1B132717-A1C3-4E26-A205-B0F912986531}" destId="{A52C4522-F121-465D-8277-355D6090E448}" srcOrd="0" destOrd="0" presId="urn:microsoft.com/office/officeart/2005/8/layout/process3"/>
    <dgm:cxn modelId="{A1DB3E9F-59A4-445E-8FAB-D16619013780}" type="presParOf" srcId="{A52C4522-F121-465D-8277-355D6090E448}" destId="{062C3612-6516-42A9-9561-4D404C6314A4}" srcOrd="0" destOrd="0" presId="urn:microsoft.com/office/officeart/2005/8/layout/process3"/>
    <dgm:cxn modelId="{637186A1-8CAC-42A4-89C7-BB82A12AD59B}" type="presParOf" srcId="{A52C4522-F121-465D-8277-355D6090E448}" destId="{09EBA10A-79A1-48E3-9AE1-0EE319DA84E6}" srcOrd="1" destOrd="0" presId="urn:microsoft.com/office/officeart/2005/8/layout/process3"/>
    <dgm:cxn modelId="{C309F61F-C689-48D1-B197-CF1DD90395F8}" type="presParOf" srcId="{A52C4522-F121-465D-8277-355D6090E448}" destId="{3DBF1EAB-5FED-45D7-B5D0-7F1D00482844}" srcOrd="2" destOrd="0" presId="urn:microsoft.com/office/officeart/2005/8/layout/process3"/>
    <dgm:cxn modelId="{D6CDB93A-2843-4D7D-8F45-CBA27F7AC5BF}" type="presParOf" srcId="{1B132717-A1C3-4E26-A205-B0F912986531}" destId="{1F3D5A40-89B9-4A38-B8FD-1972F7D16EE9}" srcOrd="1" destOrd="0" presId="urn:microsoft.com/office/officeart/2005/8/layout/process3"/>
    <dgm:cxn modelId="{7F411BE2-33A3-467D-ABBD-4E5D78EC8C6F}" type="presParOf" srcId="{1F3D5A40-89B9-4A38-B8FD-1972F7D16EE9}" destId="{9140C780-358F-4511-B530-74ECD70A3FAE}" srcOrd="0" destOrd="0" presId="urn:microsoft.com/office/officeart/2005/8/layout/process3"/>
    <dgm:cxn modelId="{57A2B79E-16C6-4555-A91E-C418EC346D1F}" type="presParOf" srcId="{1B132717-A1C3-4E26-A205-B0F912986531}" destId="{407D86BE-B3A1-4BC7-82EB-50CB5407B11A}" srcOrd="2" destOrd="0" presId="urn:microsoft.com/office/officeart/2005/8/layout/process3"/>
    <dgm:cxn modelId="{646A2E59-C663-485F-A74F-6DB8DB2E7B71}" type="presParOf" srcId="{407D86BE-B3A1-4BC7-82EB-50CB5407B11A}" destId="{5421015B-0A71-437C-BE8D-01D92E3D9C76}" srcOrd="0" destOrd="0" presId="urn:microsoft.com/office/officeart/2005/8/layout/process3"/>
    <dgm:cxn modelId="{F40E7350-3E9C-4250-B8C8-8FA24C93E9AB}" type="presParOf" srcId="{407D86BE-B3A1-4BC7-82EB-50CB5407B11A}" destId="{26EB1760-1CD9-496C-9F84-3249B8A35063}" srcOrd="1" destOrd="0" presId="urn:microsoft.com/office/officeart/2005/8/layout/process3"/>
    <dgm:cxn modelId="{070E40EC-A124-4130-A30C-25DEE2B16DF9}" type="presParOf" srcId="{407D86BE-B3A1-4BC7-82EB-50CB5407B11A}" destId="{7EFD7239-B0E3-4835-8E88-265C46E2CDE1}" srcOrd="2" destOrd="0" presId="urn:microsoft.com/office/officeart/2005/8/layout/process3"/>
    <dgm:cxn modelId="{6B8A5D91-A805-429B-8B61-1636D959905E}" type="presParOf" srcId="{1B132717-A1C3-4E26-A205-B0F912986531}" destId="{5D6A1BD2-577E-414E-95E3-596F7ED8BE33}" srcOrd="3" destOrd="0" presId="urn:microsoft.com/office/officeart/2005/8/layout/process3"/>
    <dgm:cxn modelId="{BCB55274-A115-4967-9CD4-06F5854A88B5}" type="presParOf" srcId="{5D6A1BD2-577E-414E-95E3-596F7ED8BE33}" destId="{2F43B2A2-310F-4967-99B3-B2422B710FC8}" srcOrd="0" destOrd="0" presId="urn:microsoft.com/office/officeart/2005/8/layout/process3"/>
    <dgm:cxn modelId="{FE823832-6E79-49DD-98BA-DD5B65813D38}" type="presParOf" srcId="{1B132717-A1C3-4E26-A205-B0F912986531}" destId="{7714850D-C202-4DA6-A024-ED2FEFC57F3C}" srcOrd="4" destOrd="0" presId="urn:microsoft.com/office/officeart/2005/8/layout/process3"/>
    <dgm:cxn modelId="{8EC72442-3D2C-41BC-9346-0E7FF80B3397}" type="presParOf" srcId="{7714850D-C202-4DA6-A024-ED2FEFC57F3C}" destId="{16F2C7B1-4C3B-4CB9-83E1-21F89958D108}" srcOrd="0" destOrd="0" presId="urn:microsoft.com/office/officeart/2005/8/layout/process3"/>
    <dgm:cxn modelId="{19527F7F-AAB3-4358-AC72-9E4A274841BD}" type="presParOf" srcId="{7714850D-C202-4DA6-A024-ED2FEFC57F3C}" destId="{9E754FB2-B6FF-4ABC-BE71-EBF7A400E064}" srcOrd="1" destOrd="0" presId="urn:microsoft.com/office/officeart/2005/8/layout/process3"/>
    <dgm:cxn modelId="{EEEAC166-666A-429C-9E93-FDD7B0B4D356}" type="presParOf" srcId="{7714850D-C202-4DA6-A024-ED2FEFC57F3C}" destId="{9BFF3B7B-707E-410D-92A0-7899CAA54D4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37BEC-D564-4387-B251-D55BC8B775E5}" type="doc">
      <dgm:prSet loTypeId="urn:microsoft.com/office/officeart/2005/8/layout/hProcess7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4C0DF4-19A2-46D3-A097-C56C84598200}">
      <dgm:prSet phldrT="[Текст]"/>
      <dgm:spPr/>
      <dgm:t>
        <a:bodyPr/>
        <a:lstStyle/>
        <a:p>
          <a:r>
            <a:rPr lang="ru-RU" smtClean="0"/>
            <a:t>Федеральное законодательство</a:t>
          </a:r>
          <a:endParaRPr lang="ru-RU" dirty="0"/>
        </a:p>
      </dgm:t>
    </dgm:pt>
    <dgm:pt modelId="{817D3A28-331E-4FDD-A6CF-B2F48150B871}" type="parTrans" cxnId="{FF679D98-806A-41E0-8E80-A51A3243EFA2}">
      <dgm:prSet/>
      <dgm:spPr/>
      <dgm:t>
        <a:bodyPr/>
        <a:lstStyle/>
        <a:p>
          <a:endParaRPr lang="ru-RU"/>
        </a:p>
      </dgm:t>
    </dgm:pt>
    <dgm:pt modelId="{0B33817E-EE81-44A7-8595-FECE207B761E}" type="sibTrans" cxnId="{FF679D98-806A-41E0-8E80-A51A3243EFA2}">
      <dgm:prSet/>
      <dgm:spPr/>
      <dgm:t>
        <a:bodyPr/>
        <a:lstStyle/>
        <a:p>
          <a:endParaRPr lang="ru-RU"/>
        </a:p>
      </dgm:t>
    </dgm:pt>
    <dgm:pt modelId="{0A1A3085-742C-49A7-9362-8217818E2D46}">
      <dgm:prSet phldrT="[Текст]" custT="1"/>
      <dgm:spPr/>
      <dgm:t>
        <a:bodyPr/>
        <a:lstStyle/>
        <a:p>
          <a:r>
            <a:rPr lang="ru-RU" sz="1300" dirty="0" smtClean="0"/>
            <a:t>Методическое обеспечение установления необходимости проведения капитального ремонта общего имущества в многоквартирном доме</a:t>
          </a:r>
          <a:endParaRPr lang="ru-RU" sz="1300" dirty="0"/>
        </a:p>
      </dgm:t>
    </dgm:pt>
    <dgm:pt modelId="{1C30D08C-0FAA-46E6-ABFF-EA38C9086264}" type="parTrans" cxnId="{CF2636EF-BA33-4BF4-938E-CC14D6033A22}">
      <dgm:prSet/>
      <dgm:spPr/>
      <dgm:t>
        <a:bodyPr/>
        <a:lstStyle/>
        <a:p>
          <a:endParaRPr lang="ru-RU"/>
        </a:p>
      </dgm:t>
    </dgm:pt>
    <dgm:pt modelId="{25F3FCCD-330B-496E-A5A5-4D4A8E840E8A}" type="sibTrans" cxnId="{CF2636EF-BA33-4BF4-938E-CC14D6033A22}">
      <dgm:prSet/>
      <dgm:spPr/>
      <dgm:t>
        <a:bodyPr/>
        <a:lstStyle/>
        <a:p>
          <a:endParaRPr lang="ru-RU"/>
        </a:p>
      </dgm:t>
    </dgm:pt>
    <dgm:pt modelId="{14134713-DBDF-402B-938B-4998E3A3F3A3}">
      <dgm:prSet phldrT="[Текст]"/>
      <dgm:spPr/>
      <dgm:t>
        <a:bodyPr/>
        <a:lstStyle/>
        <a:p>
          <a:r>
            <a:rPr lang="ru-RU" smtClean="0"/>
            <a:t>НПА Красноярского края</a:t>
          </a:r>
          <a:endParaRPr lang="ru-RU" dirty="0"/>
        </a:p>
      </dgm:t>
    </dgm:pt>
    <dgm:pt modelId="{782E5C8A-BF49-4C1D-9355-AA6FEBC539CE}" type="parTrans" cxnId="{3256EDAB-39B5-492F-8BDB-8A16EBA6161E}">
      <dgm:prSet/>
      <dgm:spPr/>
      <dgm:t>
        <a:bodyPr/>
        <a:lstStyle/>
        <a:p>
          <a:endParaRPr lang="ru-RU"/>
        </a:p>
      </dgm:t>
    </dgm:pt>
    <dgm:pt modelId="{46BE040A-8430-4BE9-AE51-6B9260843BB2}" type="sibTrans" cxnId="{3256EDAB-39B5-492F-8BDB-8A16EBA6161E}">
      <dgm:prSet/>
      <dgm:spPr/>
      <dgm:t>
        <a:bodyPr/>
        <a:lstStyle/>
        <a:p>
          <a:endParaRPr lang="ru-RU"/>
        </a:p>
      </dgm:t>
    </dgm:pt>
    <dgm:pt modelId="{7315EA41-281B-4FF5-A049-FE570CAA75E8}">
      <dgm:prSet phldrT="[Текст]" custT="1"/>
      <dgm:spPr/>
      <dgm:t>
        <a:bodyPr/>
        <a:lstStyle/>
        <a:p>
          <a:r>
            <a:rPr lang="ru-RU" sz="1500" dirty="0" smtClean="0"/>
            <a:t>Принять НПА:</a:t>
          </a:r>
        </a:p>
        <a:p>
          <a:r>
            <a:rPr lang="ru-RU" sz="1500" dirty="0" smtClean="0"/>
            <a:t>1.1. Правила проведения отбора кредитных организаций для открытия счетов, специальных счетов</a:t>
          </a:r>
        </a:p>
        <a:p>
          <a:r>
            <a:rPr lang="ru-RU" sz="1500" dirty="0" smtClean="0"/>
            <a:t>1.2. Правила конкурсного отбора подрядных организаций</a:t>
          </a:r>
        </a:p>
        <a:p>
          <a:r>
            <a:rPr lang="ru-RU" sz="1500" dirty="0" smtClean="0"/>
            <a:t>1.3. Сводный краткосрочный план реализации региональной программы капитального ремонта</a:t>
          </a:r>
        </a:p>
        <a:p>
          <a:r>
            <a:rPr lang="ru-RU" sz="1500" dirty="0" smtClean="0"/>
            <a:t>1.4. Правила установления необходимости проведения капитального ремонта в МКД</a:t>
          </a:r>
        </a:p>
        <a:p>
          <a:r>
            <a:rPr lang="ru-RU" sz="1500" dirty="0" smtClean="0"/>
            <a:t>1.5. По установлению оценочной  (предельной) стоимости капитального ремонта в МКД</a:t>
          </a:r>
        </a:p>
        <a:p>
          <a:r>
            <a:rPr lang="ru-RU" sz="1500" dirty="0" smtClean="0"/>
            <a:t>1.6. По установлению предельного объема средств, которые региональный оператор может направить на цели капитального ремонта в текущем году </a:t>
          </a:r>
        </a:p>
        <a:p>
          <a:endParaRPr lang="ru-RU" sz="1600" dirty="0" smtClean="0"/>
        </a:p>
        <a:p>
          <a:endParaRPr lang="ru-RU" sz="1600" dirty="0"/>
        </a:p>
      </dgm:t>
    </dgm:pt>
    <dgm:pt modelId="{6EF7BF65-5E05-4A35-AF62-ACD44262A1D8}" type="parTrans" cxnId="{B51C7E64-CE66-41BD-92A2-5EB99642EA32}">
      <dgm:prSet/>
      <dgm:spPr/>
      <dgm:t>
        <a:bodyPr/>
        <a:lstStyle/>
        <a:p>
          <a:endParaRPr lang="ru-RU"/>
        </a:p>
      </dgm:t>
    </dgm:pt>
    <dgm:pt modelId="{16027ED6-CBAE-49B5-A627-D981B5EDFA13}" type="sibTrans" cxnId="{B51C7E64-CE66-41BD-92A2-5EB99642EA32}">
      <dgm:prSet/>
      <dgm:spPr/>
      <dgm:t>
        <a:bodyPr/>
        <a:lstStyle/>
        <a:p>
          <a:endParaRPr lang="ru-RU"/>
        </a:p>
      </dgm:t>
    </dgm:pt>
    <dgm:pt modelId="{C53EA135-8C00-42ED-B316-C66B46000FC7}">
      <dgm:prSet phldrT="[Текст]"/>
      <dgm:spPr/>
      <dgm:t>
        <a:bodyPr/>
        <a:lstStyle/>
        <a:p>
          <a:r>
            <a:rPr lang="ru-RU" dirty="0" smtClean="0"/>
            <a:t>НПА ОМС</a:t>
          </a:r>
          <a:endParaRPr lang="ru-RU" dirty="0"/>
        </a:p>
      </dgm:t>
    </dgm:pt>
    <dgm:pt modelId="{4E463BB5-AA0F-47F6-ACAE-ADF849FCBFD6}" type="parTrans" cxnId="{59E2E372-4579-4303-ADA1-88FAE79C8646}">
      <dgm:prSet/>
      <dgm:spPr/>
      <dgm:t>
        <a:bodyPr/>
        <a:lstStyle/>
        <a:p>
          <a:endParaRPr lang="ru-RU"/>
        </a:p>
      </dgm:t>
    </dgm:pt>
    <dgm:pt modelId="{BA81FAE1-1635-4A45-8F0C-A127A8B6117D}" type="sibTrans" cxnId="{59E2E372-4579-4303-ADA1-88FAE79C8646}">
      <dgm:prSet/>
      <dgm:spPr/>
      <dgm:t>
        <a:bodyPr/>
        <a:lstStyle/>
        <a:p>
          <a:endParaRPr lang="ru-RU"/>
        </a:p>
      </dgm:t>
    </dgm:pt>
    <dgm:pt modelId="{243EB636-0225-4053-876E-0C1A21A84E32}">
      <dgm:prSet phldrT="[Текст]" custT="1"/>
      <dgm:spPr/>
      <dgm:t>
        <a:bodyPr/>
        <a:lstStyle/>
        <a:p>
          <a:r>
            <a:rPr lang="ru-RU" sz="1200" dirty="0" smtClean="0"/>
            <a:t>1. Организовать общие собрания собственников</a:t>
          </a:r>
        </a:p>
        <a:p>
          <a:endParaRPr lang="ru-RU" sz="1200" dirty="0" smtClean="0"/>
        </a:p>
        <a:p>
          <a:r>
            <a:rPr lang="ru-RU" sz="1200" dirty="0" smtClean="0"/>
            <a:t>2. Принять решение в отношении домов, которые не определились со способом формирования фонда о формировании фонда на счете регионального оператора</a:t>
          </a:r>
        </a:p>
        <a:p>
          <a:endParaRPr lang="ru-RU" sz="1200" dirty="0" smtClean="0"/>
        </a:p>
        <a:p>
          <a:r>
            <a:rPr lang="ru-RU" sz="1200" dirty="0" smtClean="0"/>
            <a:t>3. Направить региональному оператору списки МКД, которые формируют фонды на счете регионального оператора</a:t>
          </a:r>
        </a:p>
        <a:p>
          <a:endParaRPr lang="ru-RU" sz="1200" dirty="0" smtClean="0"/>
        </a:p>
        <a:p>
          <a:r>
            <a:rPr lang="ru-RU" sz="1200" dirty="0" smtClean="0"/>
            <a:t>4. Сформировать краткосрочные планы реализации региональной программы капитального ремонта</a:t>
          </a:r>
          <a:endParaRPr lang="ru-RU" sz="1200" dirty="0"/>
        </a:p>
      </dgm:t>
    </dgm:pt>
    <dgm:pt modelId="{13CB7F77-1BF3-4772-B4DA-8AA17C1D0BAE}" type="parTrans" cxnId="{5AE47E63-5EF7-42AA-9F87-47DBC791D896}">
      <dgm:prSet/>
      <dgm:spPr/>
      <dgm:t>
        <a:bodyPr/>
        <a:lstStyle/>
        <a:p>
          <a:endParaRPr lang="ru-RU"/>
        </a:p>
      </dgm:t>
    </dgm:pt>
    <dgm:pt modelId="{78BF66B2-2684-4238-B8C7-AFDD628DCA33}" type="sibTrans" cxnId="{5AE47E63-5EF7-42AA-9F87-47DBC791D896}">
      <dgm:prSet/>
      <dgm:spPr/>
      <dgm:t>
        <a:bodyPr/>
        <a:lstStyle/>
        <a:p>
          <a:endParaRPr lang="ru-RU"/>
        </a:p>
      </dgm:t>
    </dgm:pt>
    <dgm:pt modelId="{290EC39D-C3BE-47EF-BF59-C48C78A4D8E2}" type="pres">
      <dgm:prSet presAssocID="{C0E37BEC-D564-4387-B251-D55BC8B77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1F7E5-88CA-47B7-BA9D-C8D631EC1285}" type="pres">
      <dgm:prSet presAssocID="{FD4C0DF4-19A2-46D3-A097-C56C84598200}" presName="compositeNode" presStyleCnt="0">
        <dgm:presLayoutVars>
          <dgm:bulletEnabled val="1"/>
        </dgm:presLayoutVars>
      </dgm:prSet>
      <dgm:spPr/>
    </dgm:pt>
    <dgm:pt modelId="{6CAA77B9-C1FA-42B7-A865-C9ED5CEC3639}" type="pres">
      <dgm:prSet presAssocID="{FD4C0DF4-19A2-46D3-A097-C56C84598200}" presName="bgRect" presStyleLbl="node1" presStyleIdx="0" presStyleCnt="3" custScaleX="48619" custScaleY="106718" custLinFactNeighborX="-55" custLinFactNeighborY="0"/>
      <dgm:spPr/>
      <dgm:t>
        <a:bodyPr/>
        <a:lstStyle/>
        <a:p>
          <a:endParaRPr lang="ru-RU"/>
        </a:p>
      </dgm:t>
    </dgm:pt>
    <dgm:pt modelId="{6B59AB76-CD7A-4E1B-9DB3-C0A66CABE564}" type="pres">
      <dgm:prSet presAssocID="{FD4C0DF4-19A2-46D3-A097-C56C8459820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C2-DBC7-470B-9748-3BA862BAEBB4}" type="pres">
      <dgm:prSet presAssocID="{FD4C0DF4-19A2-46D3-A097-C56C8459820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1369E-07EF-4FA8-A028-5A8290DDF4B1}" type="pres">
      <dgm:prSet presAssocID="{0B33817E-EE81-44A7-8595-FECE207B761E}" presName="hSp" presStyleCnt="0"/>
      <dgm:spPr/>
    </dgm:pt>
    <dgm:pt modelId="{D6E3B012-5FE0-4B30-8EDE-E24CBD08D8AE}" type="pres">
      <dgm:prSet presAssocID="{0B33817E-EE81-44A7-8595-FECE207B761E}" presName="vProcSp" presStyleCnt="0"/>
      <dgm:spPr/>
    </dgm:pt>
    <dgm:pt modelId="{FB0C93F4-87ED-4102-B38A-FB92FDA8F83B}" type="pres">
      <dgm:prSet presAssocID="{0B33817E-EE81-44A7-8595-FECE207B761E}" presName="vSp1" presStyleCnt="0"/>
      <dgm:spPr/>
    </dgm:pt>
    <dgm:pt modelId="{53C2A714-E1FC-4F1F-ACB3-314CC97568BD}" type="pres">
      <dgm:prSet presAssocID="{0B33817E-EE81-44A7-8595-FECE207B761E}" presName="simulatedConn" presStyleLbl="solidFgAcc1" presStyleIdx="0" presStyleCnt="2" custLinFactY="-41636" custLinFactNeighborX="-5889" custLinFactNeighborY="-100000"/>
      <dgm:spPr/>
    </dgm:pt>
    <dgm:pt modelId="{54AEE1AA-FDA7-4E39-95CD-8840666F674B}" type="pres">
      <dgm:prSet presAssocID="{0B33817E-EE81-44A7-8595-FECE207B761E}" presName="vSp2" presStyleCnt="0"/>
      <dgm:spPr/>
    </dgm:pt>
    <dgm:pt modelId="{ADBC210B-731C-4501-8568-126124EA82D4}" type="pres">
      <dgm:prSet presAssocID="{0B33817E-EE81-44A7-8595-FECE207B761E}" presName="sibTrans" presStyleCnt="0"/>
      <dgm:spPr/>
    </dgm:pt>
    <dgm:pt modelId="{2E54B4EA-6329-4D19-8CDD-3345DAD372DF}" type="pres">
      <dgm:prSet presAssocID="{14134713-DBDF-402B-938B-4998E3A3F3A3}" presName="compositeNode" presStyleCnt="0">
        <dgm:presLayoutVars>
          <dgm:bulletEnabled val="1"/>
        </dgm:presLayoutVars>
      </dgm:prSet>
      <dgm:spPr/>
    </dgm:pt>
    <dgm:pt modelId="{DBC6BF57-1825-4905-8596-3804E3D23B6D}" type="pres">
      <dgm:prSet presAssocID="{14134713-DBDF-402B-938B-4998E3A3F3A3}" presName="bgRect" presStyleLbl="node1" presStyleIdx="1" presStyleCnt="3" custScaleY="106860"/>
      <dgm:spPr/>
      <dgm:t>
        <a:bodyPr/>
        <a:lstStyle/>
        <a:p>
          <a:endParaRPr lang="ru-RU"/>
        </a:p>
      </dgm:t>
    </dgm:pt>
    <dgm:pt modelId="{F753C753-615E-456D-A43B-14E0618EE363}" type="pres">
      <dgm:prSet presAssocID="{14134713-DBDF-402B-938B-4998E3A3F3A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B82-7FC7-452B-AB74-49E3A6059DAD}" type="pres">
      <dgm:prSet presAssocID="{14134713-DBDF-402B-938B-4998E3A3F3A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DCE0E-4EC5-4659-B550-4756C69BEC9C}" type="pres">
      <dgm:prSet presAssocID="{46BE040A-8430-4BE9-AE51-6B9260843BB2}" presName="hSp" presStyleCnt="0"/>
      <dgm:spPr/>
    </dgm:pt>
    <dgm:pt modelId="{D7609A6B-EDC9-441B-98C2-1EED231DBAAA}" type="pres">
      <dgm:prSet presAssocID="{46BE040A-8430-4BE9-AE51-6B9260843BB2}" presName="vProcSp" presStyleCnt="0"/>
      <dgm:spPr/>
    </dgm:pt>
    <dgm:pt modelId="{160C6472-3C2E-4BD4-9C6E-81C5BF30A39A}" type="pres">
      <dgm:prSet presAssocID="{46BE040A-8430-4BE9-AE51-6B9260843BB2}" presName="vSp1" presStyleCnt="0"/>
      <dgm:spPr/>
    </dgm:pt>
    <dgm:pt modelId="{E01D34A7-D623-40F5-83A3-BEF226122D8C}" type="pres">
      <dgm:prSet presAssocID="{46BE040A-8430-4BE9-AE51-6B9260843BB2}" presName="simulatedConn" presStyleLbl="solidFgAcc1" presStyleIdx="1" presStyleCnt="2" custAng="10800000" custLinFactY="-149220" custLinFactNeighborX="-30964" custLinFactNeighborY="-200000"/>
      <dgm:spPr/>
    </dgm:pt>
    <dgm:pt modelId="{E8D00A29-8C9F-4D6B-A097-9E0C137A4CBE}" type="pres">
      <dgm:prSet presAssocID="{46BE040A-8430-4BE9-AE51-6B9260843BB2}" presName="vSp2" presStyleCnt="0"/>
      <dgm:spPr/>
    </dgm:pt>
    <dgm:pt modelId="{B2494932-7F6B-437A-92CB-7AEF2B0E7B5E}" type="pres">
      <dgm:prSet presAssocID="{46BE040A-8430-4BE9-AE51-6B9260843BB2}" presName="sibTrans" presStyleCnt="0"/>
      <dgm:spPr/>
    </dgm:pt>
    <dgm:pt modelId="{1B72E5D7-66F7-4A4D-9E3B-FCDEE842E107}" type="pres">
      <dgm:prSet presAssocID="{C53EA135-8C00-42ED-B316-C66B46000FC7}" presName="compositeNode" presStyleCnt="0">
        <dgm:presLayoutVars>
          <dgm:bulletEnabled val="1"/>
        </dgm:presLayoutVars>
      </dgm:prSet>
      <dgm:spPr/>
    </dgm:pt>
    <dgm:pt modelId="{22970AFE-1B34-4BA6-B873-61C65005FCC3}" type="pres">
      <dgm:prSet presAssocID="{C53EA135-8C00-42ED-B316-C66B46000FC7}" presName="bgRect" presStyleLbl="node1" presStyleIdx="2" presStyleCnt="3" custScaleX="61104" custScaleY="94445" custLinFactNeighborX="-545" custLinFactNeighborY="0"/>
      <dgm:spPr/>
      <dgm:t>
        <a:bodyPr/>
        <a:lstStyle/>
        <a:p>
          <a:endParaRPr lang="ru-RU"/>
        </a:p>
      </dgm:t>
    </dgm:pt>
    <dgm:pt modelId="{C7281CE9-8770-4134-9342-9EFA9BADC41F}" type="pres">
      <dgm:prSet presAssocID="{C53EA135-8C00-42ED-B316-C66B46000FC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9DDEE-7135-4705-B9AD-0D903847A984}" type="pres">
      <dgm:prSet presAssocID="{C53EA135-8C00-42ED-B316-C66B46000FC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85296-505E-4CB1-AABF-FD89BB387151}" type="presOf" srcId="{243EB636-0225-4053-876E-0C1A21A84E32}" destId="{DAD9DDEE-7135-4705-B9AD-0D903847A984}" srcOrd="0" destOrd="0" presId="urn:microsoft.com/office/officeart/2005/8/layout/hProcess7"/>
    <dgm:cxn modelId="{86844DF2-1F52-48C9-A168-4B7A1A416985}" type="presOf" srcId="{14134713-DBDF-402B-938B-4998E3A3F3A3}" destId="{DBC6BF57-1825-4905-8596-3804E3D23B6D}" srcOrd="0" destOrd="0" presId="urn:microsoft.com/office/officeart/2005/8/layout/hProcess7"/>
    <dgm:cxn modelId="{2AB73CC1-CAEB-4CFA-914F-0F7C2A389F53}" type="presOf" srcId="{C53EA135-8C00-42ED-B316-C66B46000FC7}" destId="{22970AFE-1B34-4BA6-B873-61C65005FCC3}" srcOrd="0" destOrd="0" presId="urn:microsoft.com/office/officeart/2005/8/layout/hProcess7"/>
    <dgm:cxn modelId="{31DB9572-AF93-4ABA-9DC7-B972400A145B}" type="presOf" srcId="{7315EA41-281B-4FF5-A049-FE570CAA75E8}" destId="{36E24B82-7FC7-452B-AB74-49E3A6059DAD}" srcOrd="0" destOrd="0" presId="urn:microsoft.com/office/officeart/2005/8/layout/hProcess7"/>
    <dgm:cxn modelId="{FAEFD72E-8660-440D-884E-094659D2F033}" type="presOf" srcId="{14134713-DBDF-402B-938B-4998E3A3F3A3}" destId="{F753C753-615E-456D-A43B-14E0618EE363}" srcOrd="1" destOrd="0" presId="urn:microsoft.com/office/officeart/2005/8/layout/hProcess7"/>
    <dgm:cxn modelId="{2FE08585-F170-4AA0-B8B7-BB983E109D0D}" type="presOf" srcId="{C0E37BEC-D564-4387-B251-D55BC8B775E5}" destId="{290EC39D-C3BE-47EF-BF59-C48C78A4D8E2}" srcOrd="0" destOrd="0" presId="urn:microsoft.com/office/officeart/2005/8/layout/hProcess7"/>
    <dgm:cxn modelId="{59E2E372-4579-4303-ADA1-88FAE79C8646}" srcId="{C0E37BEC-D564-4387-B251-D55BC8B775E5}" destId="{C53EA135-8C00-42ED-B316-C66B46000FC7}" srcOrd="2" destOrd="0" parTransId="{4E463BB5-AA0F-47F6-ACAE-ADF849FCBFD6}" sibTransId="{BA81FAE1-1635-4A45-8F0C-A127A8B6117D}"/>
    <dgm:cxn modelId="{3256EDAB-39B5-492F-8BDB-8A16EBA6161E}" srcId="{C0E37BEC-D564-4387-B251-D55BC8B775E5}" destId="{14134713-DBDF-402B-938B-4998E3A3F3A3}" srcOrd="1" destOrd="0" parTransId="{782E5C8A-BF49-4C1D-9355-AA6FEBC539CE}" sibTransId="{46BE040A-8430-4BE9-AE51-6B9260843BB2}"/>
    <dgm:cxn modelId="{AF0B5453-6FFE-47A8-A291-7202C1491591}" type="presOf" srcId="{0A1A3085-742C-49A7-9362-8217818E2D46}" destId="{2C1733C2-DBC7-470B-9748-3BA862BAEBB4}" srcOrd="0" destOrd="0" presId="urn:microsoft.com/office/officeart/2005/8/layout/hProcess7"/>
    <dgm:cxn modelId="{11D47DDB-5A3A-4C15-95E5-5FD888025B60}" type="presOf" srcId="{FD4C0DF4-19A2-46D3-A097-C56C84598200}" destId="{6B59AB76-CD7A-4E1B-9DB3-C0A66CABE564}" srcOrd="1" destOrd="0" presId="urn:microsoft.com/office/officeart/2005/8/layout/hProcess7"/>
    <dgm:cxn modelId="{B51C7E64-CE66-41BD-92A2-5EB99642EA32}" srcId="{14134713-DBDF-402B-938B-4998E3A3F3A3}" destId="{7315EA41-281B-4FF5-A049-FE570CAA75E8}" srcOrd="0" destOrd="0" parTransId="{6EF7BF65-5E05-4A35-AF62-ACD44262A1D8}" sibTransId="{16027ED6-CBAE-49B5-A627-D981B5EDFA13}"/>
    <dgm:cxn modelId="{CF2636EF-BA33-4BF4-938E-CC14D6033A22}" srcId="{FD4C0DF4-19A2-46D3-A097-C56C84598200}" destId="{0A1A3085-742C-49A7-9362-8217818E2D46}" srcOrd="0" destOrd="0" parTransId="{1C30D08C-0FAA-46E6-ABFF-EA38C9086264}" sibTransId="{25F3FCCD-330B-496E-A5A5-4D4A8E840E8A}"/>
    <dgm:cxn modelId="{D60C8233-D01E-4413-9699-C534A93422D8}" type="presOf" srcId="{C53EA135-8C00-42ED-B316-C66B46000FC7}" destId="{C7281CE9-8770-4134-9342-9EFA9BADC41F}" srcOrd="1" destOrd="0" presId="urn:microsoft.com/office/officeart/2005/8/layout/hProcess7"/>
    <dgm:cxn modelId="{E1715D3F-C56B-46C0-8646-8D24CA9326FE}" type="presOf" srcId="{FD4C0DF4-19A2-46D3-A097-C56C84598200}" destId="{6CAA77B9-C1FA-42B7-A865-C9ED5CEC3639}" srcOrd="0" destOrd="0" presId="urn:microsoft.com/office/officeart/2005/8/layout/hProcess7"/>
    <dgm:cxn modelId="{5AE47E63-5EF7-42AA-9F87-47DBC791D896}" srcId="{C53EA135-8C00-42ED-B316-C66B46000FC7}" destId="{243EB636-0225-4053-876E-0C1A21A84E32}" srcOrd="0" destOrd="0" parTransId="{13CB7F77-1BF3-4772-B4DA-8AA17C1D0BAE}" sibTransId="{78BF66B2-2684-4238-B8C7-AFDD628DCA33}"/>
    <dgm:cxn modelId="{FF679D98-806A-41E0-8E80-A51A3243EFA2}" srcId="{C0E37BEC-D564-4387-B251-D55BC8B775E5}" destId="{FD4C0DF4-19A2-46D3-A097-C56C84598200}" srcOrd="0" destOrd="0" parTransId="{817D3A28-331E-4FDD-A6CF-B2F48150B871}" sibTransId="{0B33817E-EE81-44A7-8595-FECE207B761E}"/>
    <dgm:cxn modelId="{43587B06-7B7D-47BB-8EDA-ED59DA8B204B}" type="presParOf" srcId="{290EC39D-C3BE-47EF-BF59-C48C78A4D8E2}" destId="{1511F7E5-88CA-47B7-BA9D-C8D631EC1285}" srcOrd="0" destOrd="0" presId="urn:microsoft.com/office/officeart/2005/8/layout/hProcess7"/>
    <dgm:cxn modelId="{3C1A469D-8D60-493C-BB56-97BCE120CAC3}" type="presParOf" srcId="{1511F7E5-88CA-47B7-BA9D-C8D631EC1285}" destId="{6CAA77B9-C1FA-42B7-A865-C9ED5CEC3639}" srcOrd="0" destOrd="0" presId="urn:microsoft.com/office/officeart/2005/8/layout/hProcess7"/>
    <dgm:cxn modelId="{30B1B393-6E88-46FB-99C9-2EB602D0A003}" type="presParOf" srcId="{1511F7E5-88CA-47B7-BA9D-C8D631EC1285}" destId="{6B59AB76-CD7A-4E1B-9DB3-C0A66CABE564}" srcOrd="1" destOrd="0" presId="urn:microsoft.com/office/officeart/2005/8/layout/hProcess7"/>
    <dgm:cxn modelId="{F961971E-EE55-4AC5-A620-423CEAE69D02}" type="presParOf" srcId="{1511F7E5-88CA-47B7-BA9D-C8D631EC1285}" destId="{2C1733C2-DBC7-470B-9748-3BA862BAEBB4}" srcOrd="2" destOrd="0" presId="urn:microsoft.com/office/officeart/2005/8/layout/hProcess7"/>
    <dgm:cxn modelId="{E3850BF3-C7FD-445F-9AAD-CED09F3498DD}" type="presParOf" srcId="{290EC39D-C3BE-47EF-BF59-C48C78A4D8E2}" destId="{4EC1369E-07EF-4FA8-A028-5A8290DDF4B1}" srcOrd="1" destOrd="0" presId="urn:microsoft.com/office/officeart/2005/8/layout/hProcess7"/>
    <dgm:cxn modelId="{68239A73-9AEF-44A4-B079-D636EA387E59}" type="presParOf" srcId="{290EC39D-C3BE-47EF-BF59-C48C78A4D8E2}" destId="{D6E3B012-5FE0-4B30-8EDE-E24CBD08D8AE}" srcOrd="2" destOrd="0" presId="urn:microsoft.com/office/officeart/2005/8/layout/hProcess7"/>
    <dgm:cxn modelId="{103FF412-1DF7-46B8-B135-CDB678590447}" type="presParOf" srcId="{D6E3B012-5FE0-4B30-8EDE-E24CBD08D8AE}" destId="{FB0C93F4-87ED-4102-B38A-FB92FDA8F83B}" srcOrd="0" destOrd="0" presId="urn:microsoft.com/office/officeart/2005/8/layout/hProcess7"/>
    <dgm:cxn modelId="{B455E0F7-AC89-4FCB-B8FF-B7DA1E99F104}" type="presParOf" srcId="{D6E3B012-5FE0-4B30-8EDE-E24CBD08D8AE}" destId="{53C2A714-E1FC-4F1F-ACB3-314CC97568BD}" srcOrd="1" destOrd="0" presId="urn:microsoft.com/office/officeart/2005/8/layout/hProcess7"/>
    <dgm:cxn modelId="{45A43D79-2BB5-4100-BBED-109285C40CDA}" type="presParOf" srcId="{D6E3B012-5FE0-4B30-8EDE-E24CBD08D8AE}" destId="{54AEE1AA-FDA7-4E39-95CD-8840666F674B}" srcOrd="2" destOrd="0" presId="urn:microsoft.com/office/officeart/2005/8/layout/hProcess7"/>
    <dgm:cxn modelId="{E0705707-F7E2-4D3F-88C4-936AF00C97F6}" type="presParOf" srcId="{290EC39D-C3BE-47EF-BF59-C48C78A4D8E2}" destId="{ADBC210B-731C-4501-8568-126124EA82D4}" srcOrd="3" destOrd="0" presId="urn:microsoft.com/office/officeart/2005/8/layout/hProcess7"/>
    <dgm:cxn modelId="{7DDB9771-9BFD-4ACD-96CD-D1924B7FD9FA}" type="presParOf" srcId="{290EC39D-C3BE-47EF-BF59-C48C78A4D8E2}" destId="{2E54B4EA-6329-4D19-8CDD-3345DAD372DF}" srcOrd="4" destOrd="0" presId="urn:microsoft.com/office/officeart/2005/8/layout/hProcess7"/>
    <dgm:cxn modelId="{C984A8F9-F525-4D60-9BFA-060471881A16}" type="presParOf" srcId="{2E54B4EA-6329-4D19-8CDD-3345DAD372DF}" destId="{DBC6BF57-1825-4905-8596-3804E3D23B6D}" srcOrd="0" destOrd="0" presId="urn:microsoft.com/office/officeart/2005/8/layout/hProcess7"/>
    <dgm:cxn modelId="{E413A39B-1D04-4096-A09D-6D156CCB1E17}" type="presParOf" srcId="{2E54B4EA-6329-4D19-8CDD-3345DAD372DF}" destId="{F753C753-615E-456D-A43B-14E0618EE363}" srcOrd="1" destOrd="0" presId="urn:microsoft.com/office/officeart/2005/8/layout/hProcess7"/>
    <dgm:cxn modelId="{92C00F1B-D538-42B2-BE19-1B240C9FE453}" type="presParOf" srcId="{2E54B4EA-6329-4D19-8CDD-3345DAD372DF}" destId="{36E24B82-7FC7-452B-AB74-49E3A6059DAD}" srcOrd="2" destOrd="0" presId="urn:microsoft.com/office/officeart/2005/8/layout/hProcess7"/>
    <dgm:cxn modelId="{D36C46EB-9D3B-4415-8F81-4554F2195397}" type="presParOf" srcId="{290EC39D-C3BE-47EF-BF59-C48C78A4D8E2}" destId="{4C1DCE0E-4EC5-4659-B550-4756C69BEC9C}" srcOrd="5" destOrd="0" presId="urn:microsoft.com/office/officeart/2005/8/layout/hProcess7"/>
    <dgm:cxn modelId="{100AE8EE-40D8-4F93-A5E8-7B169F43C975}" type="presParOf" srcId="{290EC39D-C3BE-47EF-BF59-C48C78A4D8E2}" destId="{D7609A6B-EDC9-441B-98C2-1EED231DBAAA}" srcOrd="6" destOrd="0" presId="urn:microsoft.com/office/officeart/2005/8/layout/hProcess7"/>
    <dgm:cxn modelId="{D22A458A-1665-4E00-8789-00355D7B2032}" type="presParOf" srcId="{D7609A6B-EDC9-441B-98C2-1EED231DBAAA}" destId="{160C6472-3C2E-4BD4-9C6E-81C5BF30A39A}" srcOrd="0" destOrd="0" presId="urn:microsoft.com/office/officeart/2005/8/layout/hProcess7"/>
    <dgm:cxn modelId="{B60B8CA3-C01E-4362-BC9A-7ED7955467E5}" type="presParOf" srcId="{D7609A6B-EDC9-441B-98C2-1EED231DBAAA}" destId="{E01D34A7-D623-40F5-83A3-BEF226122D8C}" srcOrd="1" destOrd="0" presId="urn:microsoft.com/office/officeart/2005/8/layout/hProcess7"/>
    <dgm:cxn modelId="{A2D5FA81-8CF4-4BF8-A211-C8EEB9185C74}" type="presParOf" srcId="{D7609A6B-EDC9-441B-98C2-1EED231DBAAA}" destId="{E8D00A29-8C9F-4D6B-A097-9E0C137A4CBE}" srcOrd="2" destOrd="0" presId="urn:microsoft.com/office/officeart/2005/8/layout/hProcess7"/>
    <dgm:cxn modelId="{B1F7FA30-1738-4E21-929E-1165CC49D94B}" type="presParOf" srcId="{290EC39D-C3BE-47EF-BF59-C48C78A4D8E2}" destId="{B2494932-7F6B-437A-92CB-7AEF2B0E7B5E}" srcOrd="7" destOrd="0" presId="urn:microsoft.com/office/officeart/2005/8/layout/hProcess7"/>
    <dgm:cxn modelId="{D33759BB-CEAD-483B-BB4C-967472AB98CD}" type="presParOf" srcId="{290EC39D-C3BE-47EF-BF59-C48C78A4D8E2}" destId="{1B72E5D7-66F7-4A4D-9E3B-FCDEE842E107}" srcOrd="8" destOrd="0" presId="urn:microsoft.com/office/officeart/2005/8/layout/hProcess7"/>
    <dgm:cxn modelId="{A8933FE2-A216-4E51-B95D-752154CDAE8F}" type="presParOf" srcId="{1B72E5D7-66F7-4A4D-9E3B-FCDEE842E107}" destId="{22970AFE-1B34-4BA6-B873-61C65005FCC3}" srcOrd="0" destOrd="0" presId="urn:microsoft.com/office/officeart/2005/8/layout/hProcess7"/>
    <dgm:cxn modelId="{CEE2E0AA-B77C-4440-AB75-9CE16669A5B0}" type="presParOf" srcId="{1B72E5D7-66F7-4A4D-9E3B-FCDEE842E107}" destId="{C7281CE9-8770-4134-9342-9EFA9BADC41F}" srcOrd="1" destOrd="0" presId="urn:microsoft.com/office/officeart/2005/8/layout/hProcess7"/>
    <dgm:cxn modelId="{52407006-FDA9-4B82-84E0-90ED6DD27C5E}" type="presParOf" srcId="{1B72E5D7-66F7-4A4D-9E3B-FCDEE842E107}" destId="{DAD9DDEE-7135-4705-B9AD-0D903847A9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77B9-C1FA-42B7-A865-C9ED5CEC3639}">
      <dsp:nvSpPr>
        <dsp:cNvPr id="0" name=""/>
        <dsp:cNvSpPr/>
      </dsp:nvSpPr>
      <dsp:spPr>
        <a:xfrm>
          <a:off x="0" y="112542"/>
          <a:ext cx="2382245" cy="46181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уровень</a:t>
          </a:r>
          <a:endParaRPr lang="ru-RU" sz="1600" kern="1200" dirty="0"/>
        </a:p>
      </dsp:txBody>
      <dsp:txXfrm rot="16200000">
        <a:off x="-1655235" y="1767778"/>
        <a:ext cx="3786920" cy="476449"/>
      </dsp:txXfrm>
    </dsp:sp>
    <dsp:sp modelId="{2C1733C2-DBC7-470B-9748-3BA862BAEBB4}">
      <dsp:nvSpPr>
        <dsp:cNvPr id="0" name=""/>
        <dsp:cNvSpPr/>
      </dsp:nvSpPr>
      <dsp:spPr>
        <a:xfrm>
          <a:off x="605708" y="112542"/>
          <a:ext cx="1774773" cy="461819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Установлены: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требования к региональным системам капитального ремонта;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2.  методика расчета минимального размера взноса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3. методика по созданию Региональных операторов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4. методика по разработке региональных программ капитального ремонта</a:t>
          </a:r>
        </a:p>
      </dsp:txBody>
      <dsp:txXfrm>
        <a:off x="605708" y="112542"/>
        <a:ext cx="1774773" cy="4618195"/>
      </dsp:txXfrm>
    </dsp:sp>
    <dsp:sp modelId="{DBC6BF57-1825-4905-8596-3804E3D23B6D}">
      <dsp:nvSpPr>
        <dsp:cNvPr id="0" name=""/>
        <dsp:cNvSpPr/>
      </dsp:nvSpPr>
      <dsp:spPr>
        <a:xfrm>
          <a:off x="2530639" y="72007"/>
          <a:ext cx="4165129" cy="491543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Уровень субъекта РФ</a:t>
          </a:r>
          <a:endParaRPr lang="ru-RU" sz="1600" kern="1200" dirty="0"/>
        </a:p>
      </dsp:txBody>
      <dsp:txXfrm rot="16200000">
        <a:off x="931823" y="1670823"/>
        <a:ext cx="4030657" cy="833025"/>
      </dsp:txXfrm>
    </dsp:sp>
    <dsp:sp modelId="{53C2A714-E1FC-4F1F-ACB3-314CC97568BD}">
      <dsp:nvSpPr>
        <dsp:cNvPr id="0" name=""/>
        <dsp:cNvSpPr/>
      </dsp:nvSpPr>
      <dsp:spPr>
        <a:xfrm rot="5400000">
          <a:off x="2267517" y="4484140"/>
          <a:ext cx="734638" cy="624769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E24B82-7FC7-452B-AB74-49E3A6059DAD}">
      <dsp:nvSpPr>
        <dsp:cNvPr id="0" name=""/>
        <dsp:cNvSpPr/>
      </dsp:nvSpPr>
      <dsp:spPr>
        <a:xfrm>
          <a:off x="3363665" y="72007"/>
          <a:ext cx="3103021" cy="491543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I. </a:t>
          </a:r>
          <a:r>
            <a:rPr lang="ru-RU" sz="1100" b="1" kern="1200" dirty="0" smtClean="0"/>
            <a:t>Приняты: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 </a:t>
          </a:r>
          <a:r>
            <a:rPr lang="ru-RU" sz="1100" b="1" kern="1200" dirty="0" smtClean="0"/>
            <a:t>Закон края </a:t>
          </a:r>
          <a:r>
            <a:rPr lang="ru-RU" sz="1100" kern="1200" dirty="0" smtClean="0"/>
            <a:t>«Об организации проведения капитального ремонта общего имущества в многоквартирных домах, расположенных на территории Красноярского края»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2. Региональная программа капитального ремонта на 2014-2043гг.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3. Постановления Правительства края</a:t>
          </a:r>
          <a:r>
            <a:rPr lang="ru-RU" sz="1100" kern="1200" dirty="0" smtClean="0"/>
            <a:t>, устанавливающие: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3.1. минимальный размер взноса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3.2.  порядок проведения мониторинга технического состояния многоквартирных домов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3.3. порядок осуществления контроля за целевым расходованием денежных средств, сформированных за счет взносов на капитальный ремонт, и обеспечением сохранности этих средств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3.4. порядок ведения реестров уведомлений, реестров специальных счетов органом жилищного надзора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II. </a:t>
          </a:r>
          <a:r>
            <a:rPr lang="ru-RU" sz="1100" b="1" kern="1200" dirty="0" smtClean="0"/>
            <a:t>Создан региональный оператор – Региональный фонд капитального ремонта многоквартирных домов на территории Красноярского края</a:t>
          </a:r>
          <a:endParaRPr lang="ru-RU" sz="1100" b="1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</dsp:txBody>
      <dsp:txXfrm>
        <a:off x="3363665" y="72007"/>
        <a:ext cx="3103021" cy="4915436"/>
      </dsp:txXfrm>
    </dsp:sp>
    <dsp:sp modelId="{22970AFE-1B34-4BA6-B873-61C65005FCC3}">
      <dsp:nvSpPr>
        <dsp:cNvPr id="0" name=""/>
        <dsp:cNvSpPr/>
      </dsp:nvSpPr>
      <dsp:spPr>
        <a:xfrm>
          <a:off x="6851086" y="72007"/>
          <a:ext cx="1721781" cy="473180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Уровень органов местного самоуправления</a:t>
          </a:r>
          <a:endParaRPr lang="ru-RU" sz="1600" kern="1200" dirty="0"/>
        </a:p>
      </dsp:txBody>
      <dsp:txXfrm rot="16200000">
        <a:off x="5083225" y="1839868"/>
        <a:ext cx="3880079" cy="344356"/>
      </dsp:txXfrm>
    </dsp:sp>
    <dsp:sp modelId="{E01D34A7-D623-40F5-83A3-BEF226122D8C}">
      <dsp:nvSpPr>
        <dsp:cNvPr id="0" name=""/>
        <dsp:cNvSpPr/>
      </dsp:nvSpPr>
      <dsp:spPr>
        <a:xfrm rot="5400000">
          <a:off x="6547981" y="4484140"/>
          <a:ext cx="734638" cy="624769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D9DDEE-7135-4705-B9AD-0D903847A984}">
      <dsp:nvSpPr>
        <dsp:cNvPr id="0" name=""/>
        <dsp:cNvSpPr/>
      </dsp:nvSpPr>
      <dsp:spPr>
        <a:xfrm>
          <a:off x="7372585" y="72007"/>
          <a:ext cx="1282727" cy="473180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 Организована работа по оценке технического состояния МКД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2. Сформированы перечни многоквартирных домов для включения в региональную программу капитального ремонта</a:t>
          </a:r>
        </a:p>
      </dsp:txBody>
      <dsp:txXfrm>
        <a:off x="7372585" y="72007"/>
        <a:ext cx="1282727" cy="4731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A10A-79A1-48E3-9AE1-0EE319DA84E6}">
      <dsp:nvSpPr>
        <dsp:cNvPr id="0" name=""/>
        <dsp:cNvSpPr/>
      </dsp:nvSpPr>
      <dsp:spPr>
        <a:xfrm>
          <a:off x="144018" y="69848"/>
          <a:ext cx="2074638" cy="946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/>
            <a:t>10 февраля 2014 года</a:t>
          </a:r>
        </a:p>
        <a:p>
          <a:pPr lvl="0">
            <a:spcBef>
              <a:spcPct val="0"/>
            </a:spcBef>
          </a:pPr>
          <a:endParaRPr lang="ru-RU" sz="1500" kern="1200" dirty="0"/>
        </a:p>
      </dsp:txBody>
      <dsp:txXfrm>
        <a:off x="144018" y="69848"/>
        <a:ext cx="2074638" cy="630927"/>
      </dsp:txXfrm>
    </dsp:sp>
    <dsp:sp modelId="{3DBF1EAB-5FED-45D7-B5D0-7F1D00482844}">
      <dsp:nvSpPr>
        <dsp:cNvPr id="0" name=""/>
        <dsp:cNvSpPr/>
      </dsp:nvSpPr>
      <dsp:spPr>
        <a:xfrm>
          <a:off x="790920" y="786326"/>
          <a:ext cx="1830101" cy="2518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Опубликована региональная программа капитального ремонта</a:t>
          </a:r>
          <a:endParaRPr lang="ru-RU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В течение 6 месяцев </a:t>
          </a:r>
          <a:r>
            <a:rPr lang="ru-RU" sz="1100" kern="1200" dirty="0" smtClean="0"/>
            <a:t>необходимо принять решение о способе формирования фонда</a:t>
          </a:r>
          <a:endParaRPr lang="ru-RU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Через 8 месяцев </a:t>
          </a:r>
          <a:r>
            <a:rPr lang="ru-RU" sz="1100" kern="1200" dirty="0" smtClean="0"/>
            <a:t>возникает обязанность по внесению взносов на капитальный ремонт</a:t>
          </a:r>
          <a:endParaRPr lang="ru-RU" sz="1100" kern="1200" dirty="0"/>
        </a:p>
      </dsp:txBody>
      <dsp:txXfrm>
        <a:off x="844522" y="839928"/>
        <a:ext cx="1722897" cy="2410952"/>
      </dsp:txXfrm>
    </dsp:sp>
    <dsp:sp modelId="{1F3D5A40-89B9-4A38-B8FD-1972F7D16EE9}">
      <dsp:nvSpPr>
        <dsp:cNvPr id="0" name=""/>
        <dsp:cNvSpPr/>
      </dsp:nvSpPr>
      <dsp:spPr>
        <a:xfrm rot="282823">
          <a:off x="2528697" y="411029"/>
          <a:ext cx="609833" cy="516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28959" y="507967"/>
        <a:ext cx="454876" cy="309915"/>
      </dsp:txXfrm>
    </dsp:sp>
    <dsp:sp modelId="{26EB1760-1CD9-496C-9F84-3249B8A35063}">
      <dsp:nvSpPr>
        <dsp:cNvPr id="0" name=""/>
        <dsp:cNvSpPr/>
      </dsp:nvSpPr>
      <dsp:spPr>
        <a:xfrm>
          <a:off x="3365394" y="335469"/>
          <a:ext cx="2074638" cy="946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 10 августа 2014 года</a:t>
          </a:r>
          <a:endParaRPr lang="ru-RU" sz="1500" kern="1200" dirty="0"/>
        </a:p>
      </dsp:txBody>
      <dsp:txXfrm>
        <a:off x="3365394" y="335469"/>
        <a:ext cx="2074638" cy="630927"/>
      </dsp:txXfrm>
    </dsp:sp>
    <dsp:sp modelId="{7EFD7239-B0E3-4835-8E88-265C46E2CDE1}">
      <dsp:nvSpPr>
        <dsp:cNvPr id="0" name=""/>
        <dsp:cNvSpPr/>
      </dsp:nvSpPr>
      <dsp:spPr>
        <a:xfrm>
          <a:off x="3528386" y="1003409"/>
          <a:ext cx="1736244" cy="226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Собственники принимают решение о способе формирования фонда капитального ремонта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Органы местного самоуправления организовывают проведение общих собраний собственников в МКД</a:t>
          </a:r>
          <a:endParaRPr lang="ru-RU" sz="1100" kern="1200" dirty="0"/>
        </a:p>
      </dsp:txBody>
      <dsp:txXfrm>
        <a:off x="3579239" y="1054262"/>
        <a:ext cx="1634538" cy="2160744"/>
      </dsp:txXfrm>
    </dsp:sp>
    <dsp:sp modelId="{5D6A1BD2-577E-414E-95E3-596F7ED8BE33}">
      <dsp:nvSpPr>
        <dsp:cNvPr id="0" name=""/>
        <dsp:cNvSpPr/>
      </dsp:nvSpPr>
      <dsp:spPr>
        <a:xfrm rot="218568">
          <a:off x="5634923" y="613956"/>
          <a:ext cx="476103" cy="516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635067" y="712724"/>
        <a:ext cx="333272" cy="309915"/>
      </dsp:txXfrm>
    </dsp:sp>
    <dsp:sp modelId="{9E754FB2-B6FF-4ABC-BE71-EBF7A400E064}">
      <dsp:nvSpPr>
        <dsp:cNvPr id="0" name=""/>
        <dsp:cNvSpPr/>
      </dsp:nvSpPr>
      <dsp:spPr>
        <a:xfrm>
          <a:off x="6336527" y="524625"/>
          <a:ext cx="2074638" cy="946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 ноября 2014 года</a:t>
          </a:r>
          <a:endParaRPr lang="ru-RU" sz="1500" kern="1200" dirty="0"/>
        </a:p>
      </dsp:txBody>
      <dsp:txXfrm>
        <a:off x="6336527" y="524625"/>
        <a:ext cx="2074638" cy="630927"/>
      </dsp:txXfrm>
    </dsp:sp>
    <dsp:sp modelId="{9BFF3B7B-707E-410D-92A0-7899CAA54D4D}">
      <dsp:nvSpPr>
        <dsp:cNvPr id="0" name=""/>
        <dsp:cNvSpPr/>
      </dsp:nvSpPr>
      <dsp:spPr>
        <a:xfrm>
          <a:off x="6840756" y="970989"/>
          <a:ext cx="1672553" cy="1379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Собственники помещений обязаны вносить взносы на капитальный ремонт</a:t>
          </a:r>
          <a:endParaRPr lang="ru-RU" sz="1100" kern="1200" dirty="0"/>
        </a:p>
      </dsp:txBody>
      <dsp:txXfrm>
        <a:off x="6881168" y="1011401"/>
        <a:ext cx="1591729" cy="1298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77B9-C1FA-42B7-A865-C9ED5CEC3639}">
      <dsp:nvSpPr>
        <dsp:cNvPr id="0" name=""/>
        <dsp:cNvSpPr/>
      </dsp:nvSpPr>
      <dsp:spPr>
        <a:xfrm>
          <a:off x="0" y="-8"/>
          <a:ext cx="1930569" cy="508508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Федеральное законодательство</a:t>
          </a:r>
          <a:endParaRPr lang="ru-RU" sz="2200" kern="1200" dirty="0"/>
        </a:p>
      </dsp:txBody>
      <dsp:txXfrm rot="16200000">
        <a:off x="-1891828" y="1891820"/>
        <a:ext cx="4169771" cy="386113"/>
      </dsp:txXfrm>
    </dsp:sp>
    <dsp:sp modelId="{2C1733C2-DBC7-470B-9748-3BA862BAEBB4}">
      <dsp:nvSpPr>
        <dsp:cNvPr id="0" name=""/>
        <dsp:cNvSpPr/>
      </dsp:nvSpPr>
      <dsp:spPr>
        <a:xfrm>
          <a:off x="534031" y="-8"/>
          <a:ext cx="1438274" cy="50850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Методическое обеспечение установления необходимости проведения капитального ремонта общего имущества в многоквартирном доме</a:t>
          </a:r>
          <a:endParaRPr lang="ru-RU" sz="1300" kern="1200" dirty="0"/>
        </a:p>
      </dsp:txBody>
      <dsp:txXfrm>
        <a:off x="534031" y="-8"/>
        <a:ext cx="1438274" cy="5085087"/>
      </dsp:txXfrm>
    </dsp:sp>
    <dsp:sp modelId="{DBC6BF57-1825-4905-8596-3804E3D23B6D}">
      <dsp:nvSpPr>
        <dsp:cNvPr id="0" name=""/>
        <dsp:cNvSpPr/>
      </dsp:nvSpPr>
      <dsp:spPr>
        <a:xfrm>
          <a:off x="2113235" y="-8"/>
          <a:ext cx="3970813" cy="509185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НПА Красноярского края</a:t>
          </a:r>
          <a:endParaRPr lang="ru-RU" sz="2200" kern="1200" dirty="0"/>
        </a:p>
      </dsp:txBody>
      <dsp:txXfrm rot="16200000">
        <a:off x="422656" y="1690570"/>
        <a:ext cx="4175319" cy="794162"/>
      </dsp:txXfrm>
    </dsp:sp>
    <dsp:sp modelId="{53C2A714-E1FC-4F1F-ACB3-314CC97568BD}">
      <dsp:nvSpPr>
        <dsp:cNvPr id="0" name=""/>
        <dsp:cNvSpPr/>
      </dsp:nvSpPr>
      <dsp:spPr>
        <a:xfrm rot="5400000">
          <a:off x="1747896" y="3168556"/>
          <a:ext cx="700234" cy="59562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E24B82-7FC7-452B-AB74-49E3A6059DAD}">
      <dsp:nvSpPr>
        <dsp:cNvPr id="0" name=""/>
        <dsp:cNvSpPr/>
      </dsp:nvSpPr>
      <dsp:spPr>
        <a:xfrm>
          <a:off x="2907398" y="-8"/>
          <a:ext cx="2958255" cy="509185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Принять НПА: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1.1. Правила проведения отбора кредитных организаций для открытия счетов, специальных счетов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1.2. Правила конкурсного отбора подрядных организаций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1.3. Сводный краткосрочный план реализации региональной программы капитального ремонта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1.4. Правила установления необходимости проведения капитального ремонта в МКД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1.5. По установлению оценочной  (предельной) стоимости капитального ремонта в МКД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1.6. По установлению предельного объема средств, которые региональный оператор может направить на цели капитального ремонта в текущем году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907398" y="-8"/>
        <a:ext cx="2958255" cy="5091853"/>
      </dsp:txXfrm>
    </dsp:sp>
    <dsp:sp modelId="{22970AFE-1B34-4BA6-B873-61C65005FCC3}">
      <dsp:nvSpPr>
        <dsp:cNvPr id="0" name=""/>
        <dsp:cNvSpPr/>
      </dsp:nvSpPr>
      <dsp:spPr>
        <a:xfrm>
          <a:off x="6201386" y="-8"/>
          <a:ext cx="2426325" cy="450028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НПА ОМС</a:t>
          </a:r>
          <a:endParaRPr lang="ru-RU" sz="2200" kern="1200" dirty="0"/>
        </a:p>
      </dsp:txBody>
      <dsp:txXfrm rot="16200000">
        <a:off x="4598903" y="1602474"/>
        <a:ext cx="3690230" cy="485265"/>
      </dsp:txXfrm>
    </dsp:sp>
    <dsp:sp modelId="{E01D34A7-D623-40F5-83A3-BEF226122D8C}">
      <dsp:nvSpPr>
        <dsp:cNvPr id="0" name=""/>
        <dsp:cNvSpPr/>
      </dsp:nvSpPr>
      <dsp:spPr>
        <a:xfrm rot="16200000">
          <a:off x="5708335" y="2088440"/>
          <a:ext cx="700234" cy="59562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D9DDEE-7135-4705-B9AD-0D903847A984}">
      <dsp:nvSpPr>
        <dsp:cNvPr id="0" name=""/>
        <dsp:cNvSpPr/>
      </dsp:nvSpPr>
      <dsp:spPr>
        <a:xfrm>
          <a:off x="6798626" y="-8"/>
          <a:ext cx="1807612" cy="450028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 Организовать общие собрания собственников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Принять решение в отношении домов, которые не определились со способом формирования фонда о формировании фонда на счете регионального оператора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3. Направить региональному оператору списки МКД, которые формируют фонды на счете регионального оператора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4. Сформировать краткосрочные планы реализации региональной программы капитального ремонта</a:t>
          </a:r>
          <a:endParaRPr lang="ru-RU" sz="1200" kern="1200" dirty="0"/>
        </a:p>
      </dsp:txBody>
      <dsp:txXfrm>
        <a:off x="6798626" y="-8"/>
        <a:ext cx="1807612" cy="4500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350C-BA02-4ED8-BC5E-450CD50EF3F8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E7F4-F308-486B-9593-4BF8AB1BA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капитального ремонта многоквартирных домов в Красноярском крае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4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24224" y="2940160"/>
            <a:ext cx="6844542" cy="142635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alpha val="54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24224" y="4475680"/>
            <a:ext cx="6844542" cy="1172598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1">
                <a:alpha val="56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4224" y="908720"/>
            <a:ext cx="6844542" cy="1944216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solidFill>
              <a:schemeClr val="accent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60432" y="645333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03041" y="1431940"/>
            <a:ext cx="8316191" cy="5351322"/>
            <a:chOff x="467544" y="1397830"/>
            <a:chExt cx="8316191" cy="5351322"/>
          </a:xfrm>
        </p:grpSpPr>
        <p:sp>
          <p:nvSpPr>
            <p:cNvPr id="15" name="Полилиния 14"/>
            <p:cNvSpPr/>
            <p:nvPr/>
          </p:nvSpPr>
          <p:spPr>
            <a:xfrm rot="637649">
              <a:off x="1449539" y="3651619"/>
              <a:ext cx="1128511" cy="30234"/>
            </a:xfrm>
            <a:custGeom>
              <a:avLst/>
              <a:gdLst>
                <a:gd name="connsiteX0" fmla="*/ 0 w 1128511"/>
                <a:gd name="connsiteY0" fmla="*/ 15117 h 30234"/>
                <a:gd name="connsiteX1" fmla="*/ 1128511 w 1128511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511" h="30234">
                  <a:moveTo>
                    <a:pt x="0" y="15117"/>
                  </a:moveTo>
                  <a:lnTo>
                    <a:pt x="1128511" y="1511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743" tIns="-13096" rIns="548742" bIns="-1309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571160" y="3119862"/>
              <a:ext cx="1177374" cy="1148375"/>
            </a:xfrm>
            <a:custGeom>
              <a:avLst/>
              <a:gdLst>
                <a:gd name="connsiteX0" fmla="*/ 0 w 1177374"/>
                <a:gd name="connsiteY0" fmla="*/ 114838 h 1148375"/>
                <a:gd name="connsiteX1" fmla="*/ 114838 w 1177374"/>
                <a:gd name="connsiteY1" fmla="*/ 0 h 1148375"/>
                <a:gd name="connsiteX2" fmla="*/ 1062537 w 1177374"/>
                <a:gd name="connsiteY2" fmla="*/ 0 h 1148375"/>
                <a:gd name="connsiteX3" fmla="*/ 1177375 w 1177374"/>
                <a:gd name="connsiteY3" fmla="*/ 114838 h 1148375"/>
                <a:gd name="connsiteX4" fmla="*/ 1177374 w 1177374"/>
                <a:gd name="connsiteY4" fmla="*/ 1033538 h 1148375"/>
                <a:gd name="connsiteX5" fmla="*/ 1062536 w 1177374"/>
                <a:gd name="connsiteY5" fmla="*/ 1148376 h 1148375"/>
                <a:gd name="connsiteX6" fmla="*/ 114838 w 1177374"/>
                <a:gd name="connsiteY6" fmla="*/ 1148375 h 1148375"/>
                <a:gd name="connsiteX7" fmla="*/ 0 w 1177374"/>
                <a:gd name="connsiteY7" fmla="*/ 1033537 h 1148375"/>
                <a:gd name="connsiteX8" fmla="*/ 0 w 1177374"/>
                <a:gd name="connsiteY8" fmla="*/ 114838 h 114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7374" h="1148375">
                  <a:moveTo>
                    <a:pt x="0" y="114838"/>
                  </a:moveTo>
                  <a:cubicBezTo>
                    <a:pt x="0" y="51415"/>
                    <a:pt x="51415" y="0"/>
                    <a:pt x="114838" y="0"/>
                  </a:cubicBezTo>
                  <a:lnTo>
                    <a:pt x="1062537" y="0"/>
                  </a:lnTo>
                  <a:cubicBezTo>
                    <a:pt x="1125960" y="0"/>
                    <a:pt x="1177375" y="51415"/>
                    <a:pt x="1177375" y="114838"/>
                  </a:cubicBezTo>
                  <a:cubicBezTo>
                    <a:pt x="1177375" y="421071"/>
                    <a:pt x="1177374" y="727305"/>
                    <a:pt x="1177374" y="1033538"/>
                  </a:cubicBezTo>
                  <a:cubicBezTo>
                    <a:pt x="1177374" y="1096961"/>
                    <a:pt x="1125959" y="1148376"/>
                    <a:pt x="1062536" y="1148376"/>
                  </a:cubicBezTo>
                  <a:lnTo>
                    <a:pt x="114838" y="1148375"/>
                  </a:lnTo>
                  <a:cubicBezTo>
                    <a:pt x="51415" y="1148375"/>
                    <a:pt x="0" y="1096960"/>
                    <a:pt x="0" y="1033537"/>
                  </a:cubicBezTo>
                  <a:lnTo>
                    <a:pt x="0" y="114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85" tIns="39985" rIns="39985" bIns="3998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Фонды капитального ремонта в МКД</a:t>
              </a:r>
              <a:endParaRPr lang="ru-RU" sz="10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 rot="1736645" flipV="1">
              <a:off x="3728145" y="3872000"/>
              <a:ext cx="640810" cy="45719"/>
            </a:xfrm>
            <a:custGeom>
              <a:avLst/>
              <a:gdLst>
                <a:gd name="connsiteX0" fmla="*/ 0 w 685821"/>
                <a:gd name="connsiteY0" fmla="*/ 15117 h 30234"/>
                <a:gd name="connsiteX1" fmla="*/ 685821 w 685821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21" h="30234">
                  <a:moveTo>
                    <a:pt x="0" y="15117"/>
                  </a:moveTo>
                  <a:lnTo>
                    <a:pt x="685821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464" tIns="-2030" rIns="338465" bIns="-20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293753" y="3819021"/>
              <a:ext cx="4489982" cy="340235"/>
            </a:xfrm>
            <a:custGeom>
              <a:avLst/>
              <a:gdLst>
                <a:gd name="connsiteX0" fmla="*/ 0 w 4716355"/>
                <a:gd name="connsiteY0" fmla="*/ 34024 h 340235"/>
                <a:gd name="connsiteX1" fmla="*/ 34024 w 4716355"/>
                <a:gd name="connsiteY1" fmla="*/ 0 h 340235"/>
                <a:gd name="connsiteX2" fmla="*/ 4682332 w 4716355"/>
                <a:gd name="connsiteY2" fmla="*/ 0 h 340235"/>
                <a:gd name="connsiteX3" fmla="*/ 4716356 w 4716355"/>
                <a:gd name="connsiteY3" fmla="*/ 34024 h 340235"/>
                <a:gd name="connsiteX4" fmla="*/ 4716355 w 4716355"/>
                <a:gd name="connsiteY4" fmla="*/ 306212 h 340235"/>
                <a:gd name="connsiteX5" fmla="*/ 4682331 w 4716355"/>
                <a:gd name="connsiteY5" fmla="*/ 340236 h 340235"/>
                <a:gd name="connsiteX6" fmla="*/ 34024 w 4716355"/>
                <a:gd name="connsiteY6" fmla="*/ 340235 h 340235"/>
                <a:gd name="connsiteX7" fmla="*/ 0 w 4716355"/>
                <a:gd name="connsiteY7" fmla="*/ 306211 h 340235"/>
                <a:gd name="connsiteX8" fmla="*/ 0 w 4716355"/>
                <a:gd name="connsiteY8" fmla="*/ 34024 h 34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355" h="340235">
                  <a:moveTo>
                    <a:pt x="0" y="34024"/>
                  </a:moveTo>
                  <a:cubicBezTo>
                    <a:pt x="0" y="15233"/>
                    <a:pt x="15233" y="0"/>
                    <a:pt x="34024" y="0"/>
                  </a:cubicBezTo>
                  <a:lnTo>
                    <a:pt x="4682332" y="0"/>
                  </a:lnTo>
                  <a:cubicBezTo>
                    <a:pt x="4701123" y="0"/>
                    <a:pt x="4716356" y="15233"/>
                    <a:pt x="4716356" y="34024"/>
                  </a:cubicBezTo>
                  <a:cubicBezTo>
                    <a:pt x="4716356" y="124753"/>
                    <a:pt x="4716355" y="215483"/>
                    <a:pt x="4716355" y="306212"/>
                  </a:cubicBezTo>
                  <a:cubicBezTo>
                    <a:pt x="4716355" y="325003"/>
                    <a:pt x="4701122" y="340236"/>
                    <a:pt x="4682331" y="340236"/>
                  </a:cubicBezTo>
                  <a:lnTo>
                    <a:pt x="34024" y="340235"/>
                  </a:lnTo>
                  <a:cubicBezTo>
                    <a:pt x="15233" y="340235"/>
                    <a:pt x="0" y="325002"/>
                    <a:pt x="0" y="306211"/>
                  </a:cubicBezTo>
                  <a:lnTo>
                    <a:pt x="0" y="340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15" tIns="16315" rIns="16315" bIns="1631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Обязательные взносы на капитальный ремонт МКД</a:t>
              </a:r>
              <a:endParaRPr lang="ru-RU" sz="10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 rot="20980378">
              <a:off x="3742526" y="3536501"/>
              <a:ext cx="624364" cy="97375"/>
            </a:xfrm>
            <a:custGeom>
              <a:avLst/>
              <a:gdLst>
                <a:gd name="connsiteX0" fmla="*/ 0 w 611245"/>
                <a:gd name="connsiteY0" fmla="*/ 15117 h 30234"/>
                <a:gd name="connsiteX1" fmla="*/ 611245 w 611245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1245" h="30234">
                  <a:moveTo>
                    <a:pt x="0" y="15117"/>
                  </a:moveTo>
                  <a:lnTo>
                    <a:pt x="611245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041" tIns="-164" rIns="303042" bIns="-1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302393" y="3263983"/>
              <a:ext cx="4481342" cy="463906"/>
            </a:xfrm>
            <a:custGeom>
              <a:avLst/>
              <a:gdLst>
                <a:gd name="connsiteX0" fmla="*/ 0 w 4727049"/>
                <a:gd name="connsiteY0" fmla="*/ 46391 h 463906"/>
                <a:gd name="connsiteX1" fmla="*/ 46391 w 4727049"/>
                <a:gd name="connsiteY1" fmla="*/ 0 h 463906"/>
                <a:gd name="connsiteX2" fmla="*/ 4680658 w 4727049"/>
                <a:gd name="connsiteY2" fmla="*/ 0 h 463906"/>
                <a:gd name="connsiteX3" fmla="*/ 4727049 w 4727049"/>
                <a:gd name="connsiteY3" fmla="*/ 46391 h 463906"/>
                <a:gd name="connsiteX4" fmla="*/ 4727049 w 4727049"/>
                <a:gd name="connsiteY4" fmla="*/ 417515 h 463906"/>
                <a:gd name="connsiteX5" fmla="*/ 4680658 w 4727049"/>
                <a:gd name="connsiteY5" fmla="*/ 463906 h 463906"/>
                <a:gd name="connsiteX6" fmla="*/ 46391 w 4727049"/>
                <a:gd name="connsiteY6" fmla="*/ 463906 h 463906"/>
                <a:gd name="connsiteX7" fmla="*/ 0 w 4727049"/>
                <a:gd name="connsiteY7" fmla="*/ 417515 h 463906"/>
                <a:gd name="connsiteX8" fmla="*/ 0 w 4727049"/>
                <a:gd name="connsiteY8" fmla="*/ 46391 h 46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7049" h="463906">
                  <a:moveTo>
                    <a:pt x="0" y="46391"/>
                  </a:moveTo>
                  <a:cubicBezTo>
                    <a:pt x="0" y="20770"/>
                    <a:pt x="20770" y="0"/>
                    <a:pt x="46391" y="0"/>
                  </a:cubicBezTo>
                  <a:lnTo>
                    <a:pt x="4680658" y="0"/>
                  </a:lnTo>
                  <a:cubicBezTo>
                    <a:pt x="4706279" y="0"/>
                    <a:pt x="4727049" y="20770"/>
                    <a:pt x="4727049" y="46391"/>
                  </a:cubicBezTo>
                  <a:lnTo>
                    <a:pt x="4727049" y="417515"/>
                  </a:lnTo>
                  <a:cubicBezTo>
                    <a:pt x="4727049" y="443136"/>
                    <a:pt x="4706279" y="463906"/>
                    <a:pt x="4680658" y="463906"/>
                  </a:cubicBezTo>
                  <a:lnTo>
                    <a:pt x="46391" y="463906"/>
                  </a:lnTo>
                  <a:cubicBezTo>
                    <a:pt x="20770" y="463906"/>
                    <a:pt x="0" y="443136"/>
                    <a:pt x="0" y="417515"/>
                  </a:cubicBezTo>
                  <a:lnTo>
                    <a:pt x="0" y="463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37" tIns="19937" rIns="19937" bIns="1993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Общие собрания собственников помещений в МКД по формированию Фондов капитального ремонта</a:t>
              </a:r>
              <a:endParaRPr lang="ru-RU" sz="10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 rot="18216042">
              <a:off x="1041920" y="2769289"/>
              <a:ext cx="1868784" cy="30234"/>
            </a:xfrm>
            <a:custGeom>
              <a:avLst/>
              <a:gdLst>
                <a:gd name="connsiteX0" fmla="*/ 0 w 1868784"/>
                <a:gd name="connsiteY0" fmla="*/ 15117 h 30234"/>
                <a:gd name="connsiteX1" fmla="*/ 1868784 w 1868784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8784" h="30234">
                  <a:moveTo>
                    <a:pt x="0" y="15117"/>
                  </a:moveTo>
                  <a:lnTo>
                    <a:pt x="1868784" y="1511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0371" tIns="-31603" rIns="900373" bIns="-3160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493406" y="1397830"/>
              <a:ext cx="1563868" cy="1216614"/>
            </a:xfrm>
            <a:custGeom>
              <a:avLst/>
              <a:gdLst>
                <a:gd name="connsiteX0" fmla="*/ 0 w 1563868"/>
                <a:gd name="connsiteY0" fmla="*/ 121661 h 1216614"/>
                <a:gd name="connsiteX1" fmla="*/ 121661 w 1563868"/>
                <a:gd name="connsiteY1" fmla="*/ 0 h 1216614"/>
                <a:gd name="connsiteX2" fmla="*/ 1442207 w 1563868"/>
                <a:gd name="connsiteY2" fmla="*/ 0 h 1216614"/>
                <a:gd name="connsiteX3" fmla="*/ 1563868 w 1563868"/>
                <a:gd name="connsiteY3" fmla="*/ 121661 h 1216614"/>
                <a:gd name="connsiteX4" fmla="*/ 1563868 w 1563868"/>
                <a:gd name="connsiteY4" fmla="*/ 1094953 h 1216614"/>
                <a:gd name="connsiteX5" fmla="*/ 1442207 w 1563868"/>
                <a:gd name="connsiteY5" fmla="*/ 1216614 h 1216614"/>
                <a:gd name="connsiteX6" fmla="*/ 121661 w 1563868"/>
                <a:gd name="connsiteY6" fmla="*/ 1216614 h 1216614"/>
                <a:gd name="connsiteX7" fmla="*/ 0 w 1563868"/>
                <a:gd name="connsiteY7" fmla="*/ 1094953 h 1216614"/>
                <a:gd name="connsiteX8" fmla="*/ 0 w 1563868"/>
                <a:gd name="connsiteY8" fmla="*/ 121661 h 121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868" h="1216614">
                  <a:moveTo>
                    <a:pt x="0" y="121661"/>
                  </a:moveTo>
                  <a:cubicBezTo>
                    <a:pt x="0" y="54469"/>
                    <a:pt x="54469" y="0"/>
                    <a:pt x="121661" y="0"/>
                  </a:cubicBezTo>
                  <a:lnTo>
                    <a:pt x="1442207" y="0"/>
                  </a:lnTo>
                  <a:cubicBezTo>
                    <a:pt x="1509399" y="0"/>
                    <a:pt x="1563868" y="54469"/>
                    <a:pt x="1563868" y="121661"/>
                  </a:cubicBezTo>
                  <a:lnTo>
                    <a:pt x="1563868" y="1094953"/>
                  </a:lnTo>
                  <a:cubicBezTo>
                    <a:pt x="1563868" y="1162145"/>
                    <a:pt x="1509399" y="1216614"/>
                    <a:pt x="1442207" y="1216614"/>
                  </a:cubicBezTo>
                  <a:lnTo>
                    <a:pt x="121661" y="1216614"/>
                  </a:lnTo>
                  <a:cubicBezTo>
                    <a:pt x="54469" y="1216614"/>
                    <a:pt x="0" y="1162145"/>
                    <a:pt x="0" y="1094953"/>
                  </a:cubicBezTo>
                  <a:lnTo>
                    <a:pt x="0" y="121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83" tIns="41983" rIns="41983" bIns="419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Региональная программа капитального ремонта на 30 лет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 (подлежит ежегодной актуализации)</a:t>
              </a:r>
              <a:endParaRPr lang="ru-RU" sz="10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 rot="3429331">
              <a:off x="3904848" y="2270848"/>
              <a:ext cx="666141" cy="30234"/>
            </a:xfrm>
            <a:custGeom>
              <a:avLst/>
              <a:gdLst>
                <a:gd name="connsiteX0" fmla="*/ 0 w 666141"/>
                <a:gd name="connsiteY0" fmla="*/ 15117 h 30234"/>
                <a:gd name="connsiteX1" fmla="*/ 666141 w 666141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141" h="30234">
                  <a:moveTo>
                    <a:pt x="0" y="15117"/>
                  </a:moveTo>
                  <a:lnTo>
                    <a:pt x="666141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9117" tIns="-1537" rIns="329116" bIns="-153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418562" y="2372170"/>
              <a:ext cx="4299655" cy="387247"/>
            </a:xfrm>
            <a:custGeom>
              <a:avLst/>
              <a:gdLst>
                <a:gd name="connsiteX0" fmla="*/ 0 w 3984872"/>
                <a:gd name="connsiteY0" fmla="*/ 38725 h 387247"/>
                <a:gd name="connsiteX1" fmla="*/ 38725 w 3984872"/>
                <a:gd name="connsiteY1" fmla="*/ 0 h 387247"/>
                <a:gd name="connsiteX2" fmla="*/ 3946147 w 3984872"/>
                <a:gd name="connsiteY2" fmla="*/ 0 h 387247"/>
                <a:gd name="connsiteX3" fmla="*/ 3984872 w 3984872"/>
                <a:gd name="connsiteY3" fmla="*/ 38725 h 387247"/>
                <a:gd name="connsiteX4" fmla="*/ 3984872 w 3984872"/>
                <a:gd name="connsiteY4" fmla="*/ 348522 h 387247"/>
                <a:gd name="connsiteX5" fmla="*/ 3946147 w 3984872"/>
                <a:gd name="connsiteY5" fmla="*/ 387247 h 387247"/>
                <a:gd name="connsiteX6" fmla="*/ 38725 w 3984872"/>
                <a:gd name="connsiteY6" fmla="*/ 387247 h 387247"/>
                <a:gd name="connsiteX7" fmla="*/ 0 w 3984872"/>
                <a:gd name="connsiteY7" fmla="*/ 348522 h 387247"/>
                <a:gd name="connsiteX8" fmla="*/ 0 w 3984872"/>
                <a:gd name="connsiteY8" fmla="*/ 38725 h 3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4872" h="387247">
                  <a:moveTo>
                    <a:pt x="0" y="38725"/>
                  </a:moveTo>
                  <a:cubicBezTo>
                    <a:pt x="0" y="17338"/>
                    <a:pt x="17338" y="0"/>
                    <a:pt x="38725" y="0"/>
                  </a:cubicBezTo>
                  <a:lnTo>
                    <a:pt x="3946147" y="0"/>
                  </a:lnTo>
                  <a:cubicBezTo>
                    <a:pt x="3967534" y="0"/>
                    <a:pt x="3984872" y="17338"/>
                    <a:pt x="3984872" y="38725"/>
                  </a:cubicBezTo>
                  <a:lnTo>
                    <a:pt x="3984872" y="348522"/>
                  </a:lnTo>
                  <a:cubicBezTo>
                    <a:pt x="3984872" y="369909"/>
                    <a:pt x="3967534" y="387247"/>
                    <a:pt x="3946147" y="387247"/>
                  </a:cubicBezTo>
                  <a:lnTo>
                    <a:pt x="38725" y="387247"/>
                  </a:lnTo>
                  <a:cubicBezTo>
                    <a:pt x="17338" y="387247"/>
                    <a:pt x="0" y="369909"/>
                    <a:pt x="0" y="348522"/>
                  </a:cubicBezTo>
                  <a:lnTo>
                    <a:pt x="0" y="387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2" tIns="17692" rIns="17692" bIns="1769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Краткосрочные планы реализации сроком до 3х лет</a:t>
              </a:r>
              <a:endParaRPr lang="ru-RU" sz="10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 rot="18527900">
              <a:off x="3942601" y="1751688"/>
              <a:ext cx="614179" cy="30234"/>
            </a:xfrm>
            <a:custGeom>
              <a:avLst/>
              <a:gdLst>
                <a:gd name="connsiteX0" fmla="*/ 0 w 614179"/>
                <a:gd name="connsiteY0" fmla="*/ 15117 h 30234"/>
                <a:gd name="connsiteX1" fmla="*/ 614179 w 614179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179" h="30234">
                  <a:moveTo>
                    <a:pt x="0" y="15117"/>
                  </a:moveTo>
                  <a:lnTo>
                    <a:pt x="614179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435" tIns="-238" rIns="304435" bIns="-23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442107" y="1397830"/>
              <a:ext cx="4276111" cy="259286"/>
            </a:xfrm>
            <a:custGeom>
              <a:avLst/>
              <a:gdLst>
                <a:gd name="connsiteX0" fmla="*/ 0 w 4276111"/>
                <a:gd name="connsiteY0" fmla="*/ 25929 h 259286"/>
                <a:gd name="connsiteX1" fmla="*/ 25929 w 4276111"/>
                <a:gd name="connsiteY1" fmla="*/ 0 h 259286"/>
                <a:gd name="connsiteX2" fmla="*/ 4250182 w 4276111"/>
                <a:gd name="connsiteY2" fmla="*/ 0 h 259286"/>
                <a:gd name="connsiteX3" fmla="*/ 4276111 w 4276111"/>
                <a:gd name="connsiteY3" fmla="*/ 25929 h 259286"/>
                <a:gd name="connsiteX4" fmla="*/ 4276111 w 4276111"/>
                <a:gd name="connsiteY4" fmla="*/ 233357 h 259286"/>
                <a:gd name="connsiteX5" fmla="*/ 4250182 w 4276111"/>
                <a:gd name="connsiteY5" fmla="*/ 259286 h 259286"/>
                <a:gd name="connsiteX6" fmla="*/ 25929 w 4276111"/>
                <a:gd name="connsiteY6" fmla="*/ 259286 h 259286"/>
                <a:gd name="connsiteX7" fmla="*/ 0 w 4276111"/>
                <a:gd name="connsiteY7" fmla="*/ 233357 h 259286"/>
                <a:gd name="connsiteX8" fmla="*/ 0 w 4276111"/>
                <a:gd name="connsiteY8" fmla="*/ 25929 h 25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111" h="259286">
                  <a:moveTo>
                    <a:pt x="0" y="25929"/>
                  </a:moveTo>
                  <a:cubicBezTo>
                    <a:pt x="0" y="11609"/>
                    <a:pt x="11609" y="0"/>
                    <a:pt x="25929" y="0"/>
                  </a:cubicBezTo>
                  <a:lnTo>
                    <a:pt x="4250182" y="0"/>
                  </a:lnTo>
                  <a:cubicBezTo>
                    <a:pt x="4264502" y="0"/>
                    <a:pt x="4276111" y="11609"/>
                    <a:pt x="4276111" y="25929"/>
                  </a:cubicBezTo>
                  <a:lnTo>
                    <a:pt x="4276111" y="233357"/>
                  </a:lnTo>
                  <a:cubicBezTo>
                    <a:pt x="4276111" y="247677"/>
                    <a:pt x="4264502" y="259286"/>
                    <a:pt x="4250182" y="259286"/>
                  </a:cubicBezTo>
                  <a:lnTo>
                    <a:pt x="25929" y="259286"/>
                  </a:lnTo>
                  <a:cubicBezTo>
                    <a:pt x="11609" y="259286"/>
                    <a:pt x="0" y="247677"/>
                    <a:pt x="0" y="233357"/>
                  </a:cubicBezTo>
                  <a:lnTo>
                    <a:pt x="0" y="259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4" tIns="13944" rIns="13944" bIns="1394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Оценка технического состояния многоквартирных домов (далее – МКД)</a:t>
              </a:r>
              <a:endParaRPr lang="ru-RU" sz="1000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 rot="50458">
              <a:off x="4057253" y="1993845"/>
              <a:ext cx="384874" cy="30234"/>
            </a:xfrm>
            <a:custGeom>
              <a:avLst/>
              <a:gdLst>
                <a:gd name="connsiteX0" fmla="*/ 0 w 384874"/>
                <a:gd name="connsiteY0" fmla="*/ 15117 h 30234"/>
                <a:gd name="connsiteX1" fmla="*/ 384874 w 384874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874" h="30234">
                  <a:moveTo>
                    <a:pt x="0" y="15117"/>
                  </a:moveTo>
                  <a:lnTo>
                    <a:pt x="384874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5515" tIns="5494" rIns="195515" bIns="549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442107" y="1772573"/>
              <a:ext cx="4268501" cy="478427"/>
            </a:xfrm>
            <a:custGeom>
              <a:avLst/>
              <a:gdLst>
                <a:gd name="connsiteX0" fmla="*/ 0 w 4268501"/>
                <a:gd name="connsiteY0" fmla="*/ 47843 h 478427"/>
                <a:gd name="connsiteX1" fmla="*/ 47843 w 4268501"/>
                <a:gd name="connsiteY1" fmla="*/ 0 h 478427"/>
                <a:gd name="connsiteX2" fmla="*/ 4220658 w 4268501"/>
                <a:gd name="connsiteY2" fmla="*/ 0 h 478427"/>
                <a:gd name="connsiteX3" fmla="*/ 4268501 w 4268501"/>
                <a:gd name="connsiteY3" fmla="*/ 47843 h 478427"/>
                <a:gd name="connsiteX4" fmla="*/ 4268501 w 4268501"/>
                <a:gd name="connsiteY4" fmla="*/ 430584 h 478427"/>
                <a:gd name="connsiteX5" fmla="*/ 4220658 w 4268501"/>
                <a:gd name="connsiteY5" fmla="*/ 478427 h 478427"/>
                <a:gd name="connsiteX6" fmla="*/ 47843 w 4268501"/>
                <a:gd name="connsiteY6" fmla="*/ 478427 h 478427"/>
                <a:gd name="connsiteX7" fmla="*/ 0 w 4268501"/>
                <a:gd name="connsiteY7" fmla="*/ 430584 h 478427"/>
                <a:gd name="connsiteX8" fmla="*/ 0 w 4268501"/>
                <a:gd name="connsiteY8" fmla="*/ 47843 h 47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8501" h="478427">
                  <a:moveTo>
                    <a:pt x="0" y="47843"/>
                  </a:moveTo>
                  <a:cubicBezTo>
                    <a:pt x="0" y="21420"/>
                    <a:pt x="21420" y="0"/>
                    <a:pt x="47843" y="0"/>
                  </a:cubicBezTo>
                  <a:lnTo>
                    <a:pt x="4220658" y="0"/>
                  </a:lnTo>
                  <a:cubicBezTo>
                    <a:pt x="4247081" y="0"/>
                    <a:pt x="4268501" y="21420"/>
                    <a:pt x="4268501" y="47843"/>
                  </a:cubicBezTo>
                  <a:lnTo>
                    <a:pt x="4268501" y="430584"/>
                  </a:lnTo>
                  <a:cubicBezTo>
                    <a:pt x="4268501" y="457007"/>
                    <a:pt x="4247081" y="478427"/>
                    <a:pt x="4220658" y="478427"/>
                  </a:cubicBezTo>
                  <a:lnTo>
                    <a:pt x="47843" y="478427"/>
                  </a:lnTo>
                  <a:cubicBezTo>
                    <a:pt x="21420" y="478427"/>
                    <a:pt x="0" y="457007"/>
                    <a:pt x="0" y="430584"/>
                  </a:cubicBezTo>
                  <a:lnTo>
                    <a:pt x="0" y="478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3" tIns="20363" rIns="20363" bIns="2036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Формирование полного перечня всех  МКД, расположенных на территории региона</a:t>
              </a:r>
              <a:endParaRPr lang="ru-RU" sz="1000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 rot="3302547">
              <a:off x="1052371" y="4328398"/>
              <a:ext cx="1905470" cy="30234"/>
            </a:xfrm>
            <a:custGeom>
              <a:avLst/>
              <a:gdLst>
                <a:gd name="connsiteX0" fmla="*/ 0 w 1905470"/>
                <a:gd name="connsiteY0" fmla="*/ 15117 h 30234"/>
                <a:gd name="connsiteX1" fmla="*/ 1905470 w 1905470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470" h="30234">
                  <a:moveTo>
                    <a:pt x="0" y="15117"/>
                  </a:moveTo>
                  <a:lnTo>
                    <a:pt x="1905470" y="1511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7797" tIns="-32520" rIns="917799" bIns="-325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550994" y="4764834"/>
              <a:ext cx="1137703" cy="719042"/>
            </a:xfrm>
            <a:custGeom>
              <a:avLst/>
              <a:gdLst>
                <a:gd name="connsiteX0" fmla="*/ 0 w 1137703"/>
                <a:gd name="connsiteY0" fmla="*/ 71904 h 719042"/>
                <a:gd name="connsiteX1" fmla="*/ 71904 w 1137703"/>
                <a:gd name="connsiteY1" fmla="*/ 0 h 719042"/>
                <a:gd name="connsiteX2" fmla="*/ 1065799 w 1137703"/>
                <a:gd name="connsiteY2" fmla="*/ 0 h 719042"/>
                <a:gd name="connsiteX3" fmla="*/ 1137703 w 1137703"/>
                <a:gd name="connsiteY3" fmla="*/ 71904 h 719042"/>
                <a:gd name="connsiteX4" fmla="*/ 1137703 w 1137703"/>
                <a:gd name="connsiteY4" fmla="*/ 647138 h 719042"/>
                <a:gd name="connsiteX5" fmla="*/ 1065799 w 1137703"/>
                <a:gd name="connsiteY5" fmla="*/ 719042 h 719042"/>
                <a:gd name="connsiteX6" fmla="*/ 71904 w 1137703"/>
                <a:gd name="connsiteY6" fmla="*/ 719042 h 719042"/>
                <a:gd name="connsiteX7" fmla="*/ 0 w 1137703"/>
                <a:gd name="connsiteY7" fmla="*/ 647138 h 719042"/>
                <a:gd name="connsiteX8" fmla="*/ 0 w 1137703"/>
                <a:gd name="connsiteY8" fmla="*/ 71904 h 7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7703" h="719042">
                  <a:moveTo>
                    <a:pt x="0" y="71904"/>
                  </a:moveTo>
                  <a:cubicBezTo>
                    <a:pt x="0" y="32193"/>
                    <a:pt x="32193" y="0"/>
                    <a:pt x="71904" y="0"/>
                  </a:cubicBezTo>
                  <a:lnTo>
                    <a:pt x="1065799" y="0"/>
                  </a:lnTo>
                  <a:cubicBezTo>
                    <a:pt x="1105510" y="0"/>
                    <a:pt x="1137703" y="32193"/>
                    <a:pt x="1137703" y="71904"/>
                  </a:cubicBezTo>
                  <a:lnTo>
                    <a:pt x="1137703" y="647138"/>
                  </a:lnTo>
                  <a:cubicBezTo>
                    <a:pt x="1137703" y="686849"/>
                    <a:pt x="1105510" y="719042"/>
                    <a:pt x="1065799" y="719042"/>
                  </a:cubicBezTo>
                  <a:lnTo>
                    <a:pt x="71904" y="719042"/>
                  </a:lnTo>
                  <a:cubicBezTo>
                    <a:pt x="32193" y="719042"/>
                    <a:pt x="0" y="686849"/>
                    <a:pt x="0" y="647138"/>
                  </a:cubicBezTo>
                  <a:lnTo>
                    <a:pt x="0" y="719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0" tIns="27410" rIns="27410" bIns="2741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Региональный оператор</a:t>
              </a:r>
              <a:endParaRPr lang="ru-RU" sz="10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 rot="20479483">
              <a:off x="3670590" y="4999117"/>
              <a:ext cx="687811" cy="30234"/>
            </a:xfrm>
            <a:custGeom>
              <a:avLst/>
              <a:gdLst>
                <a:gd name="connsiteX0" fmla="*/ 0 w 687811"/>
                <a:gd name="connsiteY0" fmla="*/ 15117 h 30234"/>
                <a:gd name="connsiteX1" fmla="*/ 687811 w 687811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811" h="30234">
                  <a:moveTo>
                    <a:pt x="0" y="15117"/>
                  </a:moveTo>
                  <a:lnTo>
                    <a:pt x="687811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9410" tIns="-2078" rIns="339410" bIns="-20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340295" y="4750366"/>
              <a:ext cx="4443439" cy="307495"/>
            </a:xfrm>
            <a:custGeom>
              <a:avLst/>
              <a:gdLst>
                <a:gd name="connsiteX0" fmla="*/ 0 w 4768208"/>
                <a:gd name="connsiteY0" fmla="*/ 30750 h 307495"/>
                <a:gd name="connsiteX1" fmla="*/ 30750 w 4768208"/>
                <a:gd name="connsiteY1" fmla="*/ 0 h 307495"/>
                <a:gd name="connsiteX2" fmla="*/ 4737459 w 4768208"/>
                <a:gd name="connsiteY2" fmla="*/ 0 h 307495"/>
                <a:gd name="connsiteX3" fmla="*/ 4768209 w 4768208"/>
                <a:gd name="connsiteY3" fmla="*/ 30750 h 307495"/>
                <a:gd name="connsiteX4" fmla="*/ 4768208 w 4768208"/>
                <a:gd name="connsiteY4" fmla="*/ 276746 h 307495"/>
                <a:gd name="connsiteX5" fmla="*/ 4737458 w 4768208"/>
                <a:gd name="connsiteY5" fmla="*/ 307496 h 307495"/>
                <a:gd name="connsiteX6" fmla="*/ 30750 w 4768208"/>
                <a:gd name="connsiteY6" fmla="*/ 307495 h 307495"/>
                <a:gd name="connsiteX7" fmla="*/ 0 w 4768208"/>
                <a:gd name="connsiteY7" fmla="*/ 276745 h 307495"/>
                <a:gd name="connsiteX8" fmla="*/ 0 w 4768208"/>
                <a:gd name="connsiteY8" fmla="*/ 30750 h 30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8208" h="307495">
                  <a:moveTo>
                    <a:pt x="0" y="30750"/>
                  </a:moveTo>
                  <a:cubicBezTo>
                    <a:pt x="0" y="13767"/>
                    <a:pt x="13767" y="0"/>
                    <a:pt x="30750" y="0"/>
                  </a:cubicBezTo>
                  <a:lnTo>
                    <a:pt x="4737459" y="0"/>
                  </a:lnTo>
                  <a:cubicBezTo>
                    <a:pt x="4754442" y="0"/>
                    <a:pt x="4768209" y="13767"/>
                    <a:pt x="4768209" y="30750"/>
                  </a:cubicBezTo>
                  <a:cubicBezTo>
                    <a:pt x="4768209" y="112749"/>
                    <a:pt x="4768208" y="194747"/>
                    <a:pt x="4768208" y="276746"/>
                  </a:cubicBezTo>
                  <a:cubicBezTo>
                    <a:pt x="4768208" y="293729"/>
                    <a:pt x="4754441" y="307496"/>
                    <a:pt x="4737458" y="307496"/>
                  </a:cubicBezTo>
                  <a:lnTo>
                    <a:pt x="30750" y="307495"/>
                  </a:lnTo>
                  <a:cubicBezTo>
                    <a:pt x="13767" y="307495"/>
                    <a:pt x="0" y="293728"/>
                    <a:pt x="0" y="276745"/>
                  </a:cubicBezTo>
                  <a:lnTo>
                    <a:pt x="0" y="307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56" tIns="15356" rIns="15356" bIns="1535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Открытие счетов, </a:t>
              </a:r>
              <a:r>
                <a:rPr lang="ru-RU" sz="1000" kern="1200" dirty="0" err="1" smtClean="0"/>
                <a:t>спец.счетов</a:t>
              </a:r>
              <a:r>
                <a:rPr lang="ru-RU" sz="1000" kern="1200" dirty="0" smtClean="0"/>
                <a:t> для формирования Фондов капитального ремонта</a:t>
              </a:r>
              <a:endParaRPr lang="ru-RU" sz="10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 rot="842234">
              <a:off x="3678894" y="5188871"/>
              <a:ext cx="656630" cy="30234"/>
            </a:xfrm>
            <a:custGeom>
              <a:avLst/>
              <a:gdLst>
                <a:gd name="connsiteX0" fmla="*/ 0 w 656630"/>
                <a:gd name="connsiteY0" fmla="*/ 15117 h 30234"/>
                <a:gd name="connsiteX1" fmla="*/ 656630 w 656630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630" h="30234">
                  <a:moveTo>
                    <a:pt x="0" y="15117"/>
                  </a:moveTo>
                  <a:lnTo>
                    <a:pt x="656630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598" tIns="-1299" rIns="324600" bIns="-12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325721" y="5083045"/>
              <a:ext cx="4458014" cy="401154"/>
            </a:xfrm>
            <a:custGeom>
              <a:avLst/>
              <a:gdLst>
                <a:gd name="connsiteX0" fmla="*/ 0 w 4782783"/>
                <a:gd name="connsiteY0" fmla="*/ 40115 h 401154"/>
                <a:gd name="connsiteX1" fmla="*/ 40115 w 4782783"/>
                <a:gd name="connsiteY1" fmla="*/ 0 h 401154"/>
                <a:gd name="connsiteX2" fmla="*/ 4742668 w 4782783"/>
                <a:gd name="connsiteY2" fmla="*/ 0 h 401154"/>
                <a:gd name="connsiteX3" fmla="*/ 4782783 w 4782783"/>
                <a:gd name="connsiteY3" fmla="*/ 40115 h 401154"/>
                <a:gd name="connsiteX4" fmla="*/ 4782783 w 4782783"/>
                <a:gd name="connsiteY4" fmla="*/ 361039 h 401154"/>
                <a:gd name="connsiteX5" fmla="*/ 4742668 w 4782783"/>
                <a:gd name="connsiteY5" fmla="*/ 401154 h 401154"/>
                <a:gd name="connsiteX6" fmla="*/ 40115 w 4782783"/>
                <a:gd name="connsiteY6" fmla="*/ 401154 h 401154"/>
                <a:gd name="connsiteX7" fmla="*/ 0 w 4782783"/>
                <a:gd name="connsiteY7" fmla="*/ 361039 h 401154"/>
                <a:gd name="connsiteX8" fmla="*/ 0 w 4782783"/>
                <a:gd name="connsiteY8" fmla="*/ 40115 h 40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2783" h="401154">
                  <a:moveTo>
                    <a:pt x="0" y="40115"/>
                  </a:moveTo>
                  <a:cubicBezTo>
                    <a:pt x="0" y="17960"/>
                    <a:pt x="17960" y="0"/>
                    <a:pt x="40115" y="0"/>
                  </a:cubicBezTo>
                  <a:lnTo>
                    <a:pt x="4742668" y="0"/>
                  </a:lnTo>
                  <a:cubicBezTo>
                    <a:pt x="4764823" y="0"/>
                    <a:pt x="4782783" y="17960"/>
                    <a:pt x="4782783" y="40115"/>
                  </a:cubicBezTo>
                  <a:lnTo>
                    <a:pt x="4782783" y="361039"/>
                  </a:lnTo>
                  <a:cubicBezTo>
                    <a:pt x="4782783" y="383194"/>
                    <a:pt x="4764823" y="401154"/>
                    <a:pt x="4742668" y="401154"/>
                  </a:cubicBezTo>
                  <a:lnTo>
                    <a:pt x="40115" y="401154"/>
                  </a:lnTo>
                  <a:cubicBezTo>
                    <a:pt x="17960" y="401154"/>
                    <a:pt x="0" y="383194"/>
                    <a:pt x="0" y="361039"/>
                  </a:cubicBezTo>
                  <a:lnTo>
                    <a:pt x="0" y="401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99" tIns="18099" rIns="18099" bIns="1809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Реализация мероприятий региональной программы капитального ремонта МКД</a:t>
              </a:r>
              <a:endParaRPr lang="ru-RU" sz="1000" kern="1200" dirty="0"/>
            </a:p>
          </p:txBody>
        </p:sp>
        <p:sp>
          <p:nvSpPr>
            <p:cNvPr id="35" name="Полилиния 34"/>
            <p:cNvSpPr/>
            <p:nvPr/>
          </p:nvSpPr>
          <p:spPr>
            <a:xfrm rot="4089028">
              <a:off x="523679" y="4930630"/>
              <a:ext cx="2980231" cy="30234"/>
            </a:xfrm>
            <a:custGeom>
              <a:avLst/>
              <a:gdLst>
                <a:gd name="connsiteX0" fmla="*/ 0 w 2980231"/>
                <a:gd name="connsiteY0" fmla="*/ 15117 h 30234"/>
                <a:gd name="connsiteX1" fmla="*/ 2980231 w 2980231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0231" h="30234">
                  <a:moveTo>
                    <a:pt x="0" y="15117"/>
                  </a:moveTo>
                  <a:lnTo>
                    <a:pt x="2980231" y="1511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310" tIns="-59389" rIns="1428309" bIns="-5938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568372" y="5729754"/>
              <a:ext cx="1106160" cy="1019398"/>
            </a:xfrm>
            <a:custGeom>
              <a:avLst/>
              <a:gdLst>
                <a:gd name="connsiteX0" fmla="*/ 0 w 1106160"/>
                <a:gd name="connsiteY0" fmla="*/ 48101 h 481014"/>
                <a:gd name="connsiteX1" fmla="*/ 48101 w 1106160"/>
                <a:gd name="connsiteY1" fmla="*/ 0 h 481014"/>
                <a:gd name="connsiteX2" fmla="*/ 1058059 w 1106160"/>
                <a:gd name="connsiteY2" fmla="*/ 0 h 481014"/>
                <a:gd name="connsiteX3" fmla="*/ 1106160 w 1106160"/>
                <a:gd name="connsiteY3" fmla="*/ 48101 h 481014"/>
                <a:gd name="connsiteX4" fmla="*/ 1106160 w 1106160"/>
                <a:gd name="connsiteY4" fmla="*/ 432913 h 481014"/>
                <a:gd name="connsiteX5" fmla="*/ 1058059 w 1106160"/>
                <a:gd name="connsiteY5" fmla="*/ 481014 h 481014"/>
                <a:gd name="connsiteX6" fmla="*/ 48101 w 1106160"/>
                <a:gd name="connsiteY6" fmla="*/ 481014 h 481014"/>
                <a:gd name="connsiteX7" fmla="*/ 0 w 1106160"/>
                <a:gd name="connsiteY7" fmla="*/ 432913 h 481014"/>
                <a:gd name="connsiteX8" fmla="*/ 0 w 1106160"/>
                <a:gd name="connsiteY8" fmla="*/ 48101 h 48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6160" h="481014">
                  <a:moveTo>
                    <a:pt x="0" y="48101"/>
                  </a:moveTo>
                  <a:cubicBezTo>
                    <a:pt x="0" y="21536"/>
                    <a:pt x="21536" y="0"/>
                    <a:pt x="48101" y="0"/>
                  </a:cubicBezTo>
                  <a:lnTo>
                    <a:pt x="1058059" y="0"/>
                  </a:lnTo>
                  <a:cubicBezTo>
                    <a:pt x="1084624" y="0"/>
                    <a:pt x="1106160" y="21536"/>
                    <a:pt x="1106160" y="48101"/>
                  </a:cubicBezTo>
                  <a:lnTo>
                    <a:pt x="1106160" y="432913"/>
                  </a:lnTo>
                  <a:cubicBezTo>
                    <a:pt x="1106160" y="459478"/>
                    <a:pt x="1084624" y="481014"/>
                    <a:pt x="1058059" y="481014"/>
                  </a:cubicBezTo>
                  <a:lnTo>
                    <a:pt x="48101" y="481014"/>
                  </a:lnTo>
                  <a:cubicBezTo>
                    <a:pt x="21536" y="481014"/>
                    <a:pt x="0" y="459478"/>
                    <a:pt x="0" y="432913"/>
                  </a:cubicBezTo>
                  <a:lnTo>
                    <a:pt x="0" y="48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38" tIns="20438" rIns="20438" bIns="2043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Система контроля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 rot="19536952">
              <a:off x="3609334" y="6102979"/>
              <a:ext cx="746271" cy="30234"/>
            </a:xfrm>
            <a:custGeom>
              <a:avLst/>
              <a:gdLst>
                <a:gd name="connsiteX0" fmla="*/ 0 w 746271"/>
                <a:gd name="connsiteY0" fmla="*/ 15117 h 30234"/>
                <a:gd name="connsiteX1" fmla="*/ 746271 w 746271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271" h="30234">
                  <a:moveTo>
                    <a:pt x="0" y="15117"/>
                  </a:moveTo>
                  <a:lnTo>
                    <a:pt x="746271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7179" tIns="-3540" rIns="367178" bIns="-354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290409" y="5669932"/>
              <a:ext cx="4493326" cy="474880"/>
            </a:xfrm>
            <a:custGeom>
              <a:avLst/>
              <a:gdLst>
                <a:gd name="connsiteX0" fmla="*/ 0 w 4757191"/>
                <a:gd name="connsiteY0" fmla="*/ 47488 h 474880"/>
                <a:gd name="connsiteX1" fmla="*/ 47488 w 4757191"/>
                <a:gd name="connsiteY1" fmla="*/ 0 h 474880"/>
                <a:gd name="connsiteX2" fmla="*/ 4709703 w 4757191"/>
                <a:gd name="connsiteY2" fmla="*/ 0 h 474880"/>
                <a:gd name="connsiteX3" fmla="*/ 4757191 w 4757191"/>
                <a:gd name="connsiteY3" fmla="*/ 47488 h 474880"/>
                <a:gd name="connsiteX4" fmla="*/ 4757191 w 4757191"/>
                <a:gd name="connsiteY4" fmla="*/ 427392 h 474880"/>
                <a:gd name="connsiteX5" fmla="*/ 4709703 w 4757191"/>
                <a:gd name="connsiteY5" fmla="*/ 474880 h 474880"/>
                <a:gd name="connsiteX6" fmla="*/ 47488 w 4757191"/>
                <a:gd name="connsiteY6" fmla="*/ 474880 h 474880"/>
                <a:gd name="connsiteX7" fmla="*/ 0 w 4757191"/>
                <a:gd name="connsiteY7" fmla="*/ 427392 h 474880"/>
                <a:gd name="connsiteX8" fmla="*/ 0 w 4757191"/>
                <a:gd name="connsiteY8" fmla="*/ 47488 h 4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7191" h="474880">
                  <a:moveTo>
                    <a:pt x="0" y="47488"/>
                  </a:moveTo>
                  <a:cubicBezTo>
                    <a:pt x="0" y="21261"/>
                    <a:pt x="21261" y="0"/>
                    <a:pt x="47488" y="0"/>
                  </a:cubicBezTo>
                  <a:lnTo>
                    <a:pt x="4709703" y="0"/>
                  </a:lnTo>
                  <a:cubicBezTo>
                    <a:pt x="4735930" y="0"/>
                    <a:pt x="4757191" y="21261"/>
                    <a:pt x="4757191" y="47488"/>
                  </a:cubicBezTo>
                  <a:lnTo>
                    <a:pt x="4757191" y="427392"/>
                  </a:lnTo>
                  <a:cubicBezTo>
                    <a:pt x="4757191" y="453619"/>
                    <a:pt x="4735930" y="474880"/>
                    <a:pt x="4709703" y="474880"/>
                  </a:cubicBezTo>
                  <a:lnTo>
                    <a:pt x="47488" y="474880"/>
                  </a:lnTo>
                  <a:cubicBezTo>
                    <a:pt x="21261" y="474880"/>
                    <a:pt x="0" y="453619"/>
                    <a:pt x="0" y="427392"/>
                  </a:cubicBezTo>
                  <a:lnTo>
                    <a:pt x="0" y="47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59" tIns="20259" rIns="20259" bIns="202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Контроль за формированием фондов капитального ремонта (Служба строительного надзора и жилищного контроля края; </a:t>
              </a:r>
              <a:r>
                <a:rPr lang="ru-RU" sz="1000" kern="1200" dirty="0" err="1" smtClean="0"/>
                <a:t>Росфиннадзор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  <p:sp>
          <p:nvSpPr>
            <p:cNvPr id="39" name="Полилиния 38"/>
            <p:cNvSpPr/>
            <p:nvPr/>
          </p:nvSpPr>
          <p:spPr>
            <a:xfrm rot="686601">
              <a:off x="3668193" y="6376975"/>
              <a:ext cx="637825" cy="30234"/>
            </a:xfrm>
            <a:custGeom>
              <a:avLst/>
              <a:gdLst>
                <a:gd name="connsiteX0" fmla="*/ 0 w 637825"/>
                <a:gd name="connsiteY0" fmla="*/ 15117 h 30234"/>
                <a:gd name="connsiteX1" fmla="*/ 637825 w 637825"/>
                <a:gd name="connsiteY1" fmla="*/ 15117 h 3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825" h="30234">
                  <a:moveTo>
                    <a:pt x="0" y="15117"/>
                  </a:moveTo>
                  <a:lnTo>
                    <a:pt x="637825" y="1511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5666" tIns="-830" rIns="315667" bIns="-8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299679" y="6161575"/>
              <a:ext cx="4484055" cy="587577"/>
            </a:xfrm>
            <a:custGeom>
              <a:avLst/>
              <a:gdLst>
                <a:gd name="connsiteX0" fmla="*/ 0 w 4795288"/>
                <a:gd name="connsiteY0" fmla="*/ 58758 h 587577"/>
                <a:gd name="connsiteX1" fmla="*/ 58758 w 4795288"/>
                <a:gd name="connsiteY1" fmla="*/ 0 h 587577"/>
                <a:gd name="connsiteX2" fmla="*/ 4736530 w 4795288"/>
                <a:gd name="connsiteY2" fmla="*/ 0 h 587577"/>
                <a:gd name="connsiteX3" fmla="*/ 4795288 w 4795288"/>
                <a:gd name="connsiteY3" fmla="*/ 58758 h 587577"/>
                <a:gd name="connsiteX4" fmla="*/ 4795288 w 4795288"/>
                <a:gd name="connsiteY4" fmla="*/ 528819 h 587577"/>
                <a:gd name="connsiteX5" fmla="*/ 4736530 w 4795288"/>
                <a:gd name="connsiteY5" fmla="*/ 587577 h 587577"/>
                <a:gd name="connsiteX6" fmla="*/ 58758 w 4795288"/>
                <a:gd name="connsiteY6" fmla="*/ 587577 h 587577"/>
                <a:gd name="connsiteX7" fmla="*/ 0 w 4795288"/>
                <a:gd name="connsiteY7" fmla="*/ 528819 h 587577"/>
                <a:gd name="connsiteX8" fmla="*/ 0 w 4795288"/>
                <a:gd name="connsiteY8" fmla="*/ 58758 h 58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288" h="587577">
                  <a:moveTo>
                    <a:pt x="0" y="58758"/>
                  </a:moveTo>
                  <a:cubicBezTo>
                    <a:pt x="0" y="26307"/>
                    <a:pt x="26307" y="0"/>
                    <a:pt x="58758" y="0"/>
                  </a:cubicBezTo>
                  <a:lnTo>
                    <a:pt x="4736530" y="0"/>
                  </a:lnTo>
                  <a:cubicBezTo>
                    <a:pt x="4768981" y="0"/>
                    <a:pt x="4795288" y="26307"/>
                    <a:pt x="4795288" y="58758"/>
                  </a:cubicBezTo>
                  <a:lnTo>
                    <a:pt x="4795288" y="528819"/>
                  </a:lnTo>
                  <a:cubicBezTo>
                    <a:pt x="4795288" y="561270"/>
                    <a:pt x="4768981" y="587577"/>
                    <a:pt x="4736530" y="587577"/>
                  </a:cubicBezTo>
                  <a:lnTo>
                    <a:pt x="58758" y="587577"/>
                  </a:lnTo>
                  <a:cubicBezTo>
                    <a:pt x="26307" y="587577"/>
                    <a:pt x="0" y="561270"/>
                    <a:pt x="0" y="528819"/>
                  </a:cubicBezTo>
                  <a:lnTo>
                    <a:pt x="0" y="587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0" tIns="23560" rIns="23560" bIns="2356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Контроль за расходованием фондов капитального ремонта (Служба строительного надзора и жилищного контроля края; Счетная палата края; Прокуратура края; </a:t>
              </a:r>
              <a:r>
                <a:rPr lang="ru-RU" sz="1000" kern="1200" dirty="0" err="1" smtClean="0"/>
                <a:t>Росфиннадзор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7544" y="1612950"/>
              <a:ext cx="991674" cy="3899450"/>
            </a:xfrm>
            <a:custGeom>
              <a:avLst/>
              <a:gdLst>
                <a:gd name="connsiteX0" fmla="*/ 0 w 991674"/>
                <a:gd name="connsiteY0" fmla="*/ 99167 h 3899450"/>
                <a:gd name="connsiteX1" fmla="*/ 99167 w 991674"/>
                <a:gd name="connsiteY1" fmla="*/ 0 h 3899450"/>
                <a:gd name="connsiteX2" fmla="*/ 892507 w 991674"/>
                <a:gd name="connsiteY2" fmla="*/ 0 h 3899450"/>
                <a:gd name="connsiteX3" fmla="*/ 991674 w 991674"/>
                <a:gd name="connsiteY3" fmla="*/ 99167 h 3899450"/>
                <a:gd name="connsiteX4" fmla="*/ 991674 w 991674"/>
                <a:gd name="connsiteY4" fmla="*/ 3800283 h 3899450"/>
                <a:gd name="connsiteX5" fmla="*/ 892507 w 991674"/>
                <a:gd name="connsiteY5" fmla="*/ 3899450 h 3899450"/>
                <a:gd name="connsiteX6" fmla="*/ 99167 w 991674"/>
                <a:gd name="connsiteY6" fmla="*/ 3899450 h 3899450"/>
                <a:gd name="connsiteX7" fmla="*/ 0 w 991674"/>
                <a:gd name="connsiteY7" fmla="*/ 3800283 h 3899450"/>
                <a:gd name="connsiteX8" fmla="*/ 0 w 991674"/>
                <a:gd name="connsiteY8" fmla="*/ 99167 h 389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674" h="3899450">
                  <a:moveTo>
                    <a:pt x="0" y="99167"/>
                  </a:moveTo>
                  <a:cubicBezTo>
                    <a:pt x="0" y="44399"/>
                    <a:pt x="44399" y="0"/>
                    <a:pt x="99167" y="0"/>
                  </a:cubicBezTo>
                  <a:lnTo>
                    <a:pt x="892507" y="0"/>
                  </a:lnTo>
                  <a:cubicBezTo>
                    <a:pt x="947275" y="0"/>
                    <a:pt x="991674" y="44399"/>
                    <a:pt x="991674" y="99167"/>
                  </a:cubicBezTo>
                  <a:lnTo>
                    <a:pt x="991674" y="3800283"/>
                  </a:lnTo>
                  <a:cubicBezTo>
                    <a:pt x="991674" y="3855051"/>
                    <a:pt x="947275" y="3899450"/>
                    <a:pt x="892507" y="3899450"/>
                  </a:cubicBezTo>
                  <a:lnTo>
                    <a:pt x="99167" y="3899450"/>
                  </a:lnTo>
                  <a:cubicBezTo>
                    <a:pt x="44399" y="3899450"/>
                    <a:pt x="0" y="3855051"/>
                    <a:pt x="0" y="3800283"/>
                  </a:cubicBezTo>
                  <a:lnTo>
                    <a:pt x="0" y="991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95" tIns="35395" rIns="35395" bIns="3539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Система капитального ремонта МКД</a:t>
              </a:r>
              <a:endParaRPr lang="ru-RU" sz="10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61370" y="1062608"/>
            <a:ext cx="328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Долгосрочное планирование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1370" y="2986478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Финансовое обеспечение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1370" y="4397178"/>
            <a:ext cx="344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Организационная поддержка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indent="14288"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6596799"/>
            <a:ext cx="683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Слайд 2</a:t>
            </a: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1225690"/>
              </p:ext>
            </p:extLst>
          </p:nvPr>
        </p:nvGraphicFramePr>
        <p:xfrm>
          <a:off x="457200" y="1700808"/>
          <a:ext cx="8651304" cy="516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963" y="1052736"/>
            <a:ext cx="853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Меры, принятые в  2013 году для создания системы капитального ремонта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854683"/>
              </p:ext>
            </p:extLst>
          </p:nvPr>
        </p:nvGraphicFramePr>
        <p:xfrm>
          <a:off x="395536" y="1772816"/>
          <a:ext cx="33123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88024" y="573325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15773 МКД включено в программу, общая площадь которых составляет 46 млн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41 млн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площадь квартир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634029"/>
              </p:ext>
            </p:extLst>
          </p:nvPr>
        </p:nvGraphicFramePr>
        <p:xfrm>
          <a:off x="4306704" y="1701500"/>
          <a:ext cx="4729791" cy="367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980728"/>
            <a:ext cx="680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МКД 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программе: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6596799"/>
            <a:ext cx="683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Слайд 3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90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80783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0506669"/>
              </p:ext>
            </p:extLst>
          </p:nvPr>
        </p:nvGraphicFramePr>
        <p:xfrm>
          <a:off x="467544" y="1634566"/>
          <a:ext cx="8676456" cy="382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085184"/>
            <a:ext cx="7747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целях методической поддержки собственников на сайте министерства энергетики и жилищно-коммунального хозяйства Красноярского края размещен подробный алгоритм действий, а также примерные образцы документов, которые необходимы для организации и проведения общих собраний собственников помещений в многоквартирных домах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052736"/>
            <a:ext cx="779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Основные этапы в 2014 году по организации системы капитального ремонта </a:t>
            </a:r>
          </a:p>
          <a:p>
            <a:pPr algn="ctr"/>
            <a:r>
              <a:rPr lang="ru-RU" dirty="0" smtClean="0"/>
              <a:t>(с учетом изменений в ЖК РФ)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60432" y="6596799"/>
            <a:ext cx="683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Слайд 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1544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" y="1730967"/>
            <a:ext cx="9068013" cy="5100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960725"/>
            <a:ext cx="736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Пошаговая инструкция (что делать собственникам) размещена на сайте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7649375" y="960725"/>
            <a:ext cx="1494625" cy="720080"/>
          </a:xfrm>
          <a:prstGeom prst="wedgeEllipseCallout">
            <a:avLst>
              <a:gd name="adj1" fmla="val -449442"/>
              <a:gd name="adj2" fmla="val 86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kh24.ru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988840"/>
            <a:ext cx="151216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91" y="2004409"/>
            <a:ext cx="9103509" cy="1284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42684" y="6453336"/>
            <a:ext cx="683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Слайд 5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75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332656"/>
            <a:ext cx="761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Министерство энергетики и жилищно-коммунального хозяйства Красноярского края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75252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Консультации населения по вопросам:</a:t>
            </a:r>
            <a:br>
              <a:rPr lang="ru-RU" sz="2000" dirty="0" smtClean="0"/>
            </a:br>
            <a:r>
              <a:rPr lang="ru-RU" sz="2000" dirty="0"/>
              <a:t>-</a:t>
            </a:r>
            <a:r>
              <a:rPr lang="ru-RU" sz="2000" dirty="0" smtClean="0"/>
              <a:t> проведения общих собраний собственников, </a:t>
            </a:r>
            <a:br>
              <a:rPr lang="ru-RU" sz="2000" dirty="0" smtClean="0"/>
            </a:br>
            <a:r>
              <a:rPr lang="ru-RU" sz="2000" dirty="0"/>
              <a:t>-</a:t>
            </a:r>
            <a:r>
              <a:rPr lang="ru-RU" sz="2000" dirty="0" smtClean="0"/>
              <a:t>формированию фондов капитального ремонта, </a:t>
            </a:r>
            <a:br>
              <a:rPr lang="ru-RU" sz="2000" dirty="0" smtClean="0"/>
            </a:br>
            <a:r>
              <a:rPr lang="ru-RU" sz="2000" dirty="0"/>
              <a:t>-</a:t>
            </a:r>
            <a:r>
              <a:rPr lang="ru-RU" sz="2000" dirty="0" smtClean="0"/>
              <a:t>качеству предоставляемых ЖКУ </a:t>
            </a:r>
            <a:br>
              <a:rPr lang="ru-RU" sz="2000" dirty="0" smtClean="0"/>
            </a:br>
            <a:r>
              <a:rPr lang="ru-RU" sz="2000" dirty="0" smtClean="0"/>
              <a:t>- и иным вопросам в сфере ЖКХ,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можно получить по бесплатным телефонам </a:t>
            </a:r>
            <a:r>
              <a:rPr lang="en-US" sz="2000" dirty="0" smtClean="0"/>
              <a:t>Call-</a:t>
            </a:r>
            <a:r>
              <a:rPr lang="ru-RU" sz="2000" dirty="0" smtClean="0"/>
              <a:t>центра: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8-800-333-70-07     для </a:t>
            </a:r>
            <a:r>
              <a:rPr lang="ru-RU" sz="2000" dirty="0"/>
              <a:t>городов и районов </a:t>
            </a:r>
            <a:r>
              <a:rPr lang="ru-RU" sz="2000" dirty="0" smtClean="0"/>
              <a:t>края; </a:t>
            </a:r>
            <a:br>
              <a:rPr lang="ru-RU" sz="2000" dirty="0" smtClean="0"/>
            </a:br>
            <a:r>
              <a:rPr lang="ru-RU" sz="2000" dirty="0" smtClean="0"/>
              <a:t>273-03-00                для города Красноярска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596799"/>
            <a:ext cx="683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Слайд 6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249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indent="14288" algn="ctr">
              <a:buNone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которые необходимо </a:t>
            </a:r>
          </a:p>
          <a:p>
            <a:pPr indent="14288" algn="ctr">
              <a:buNone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в 2014 году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8047174"/>
              </p:ext>
            </p:extLst>
          </p:nvPr>
        </p:nvGraphicFramePr>
        <p:xfrm>
          <a:off x="323528" y="1752908"/>
          <a:ext cx="8651304" cy="509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6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735</Words>
  <Application>Microsoft Office PowerPoint</Application>
  <PresentationFormat>Экран (4:3)</PresentationFormat>
  <Paragraphs>109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Система капитального ремонта многоквартирных домов в Красноярском крае </vt:lpstr>
      <vt:lpstr>Презентация PowerPoint</vt:lpstr>
      <vt:lpstr>Презентация PowerPoint</vt:lpstr>
      <vt:lpstr>Презентация PowerPoint</vt:lpstr>
      <vt:lpstr> </vt:lpstr>
      <vt:lpstr> </vt:lpstr>
      <vt:lpstr>Консультации населения по вопросам: - проведения общих собраний собственников,  -формированию фондов капитального ремонта,  -качеству предоставляемых ЖКУ  - и иным вопросам в сфере ЖКХ,   можно получить по бесплатным телефонам Call-центра:  8-800-333-70-07     для городов и районов края;  273-03-00                для города Красноярска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tereschenko</dc:creator>
  <cp:lastModifiedBy>Екатерина Валерьевна Терещенко</cp:lastModifiedBy>
  <cp:revision>56</cp:revision>
  <cp:lastPrinted>2014-03-14T03:28:18Z</cp:lastPrinted>
  <dcterms:created xsi:type="dcterms:W3CDTF">2013-03-05T10:17:53Z</dcterms:created>
  <dcterms:modified xsi:type="dcterms:W3CDTF">2014-03-17T06:19:03Z</dcterms:modified>
</cp:coreProperties>
</file>